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y="6858000" cx="9144000"/>
  <p:notesSz cx="6858000" cy="9144000"/>
  <p:embeddedFontLst>
    <p:embeddedFont>
      <p:font typeface="Corbel"/>
      <p:regular r:id="rId72"/>
      <p:bold r:id="rId73"/>
      <p:italic r:id="rId74"/>
      <p:boldItalic r:id="rId75"/>
    </p:embeddedFont>
    <p:embeddedFont>
      <p:font typeface="Noto Sans Symbols"/>
      <p:regular r:id="rId76"/>
      <p:bold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BB8FFC-2E48-49CE-8478-CB848802373C}">
  <a:tblStyle styleId="{34BB8FFC-2E48-49CE-8478-CB848802373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5A1E718-0652-4441-80FA-95C8AD6AC92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ECF5"/>
          </a:solidFill>
        </a:fill>
      </a:tcStyle>
    </a:wholeTbl>
    <a:band1H>
      <a:tcTxStyle/>
      <a:tcStyle>
        <a:fill>
          <a:solidFill>
            <a:srgbClr val="E2D8EA"/>
          </a:solidFill>
        </a:fill>
      </a:tcStyle>
    </a:band1H>
    <a:band2H>
      <a:tcTxStyle/>
    </a:band2H>
    <a:band1V>
      <a:tcTxStyle/>
      <a:tcStyle>
        <a:fill>
          <a:solidFill>
            <a:srgbClr val="E2D8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orbel-bold.fntdata"/><Relationship Id="rId72" Type="http://schemas.openxmlformats.org/officeDocument/2006/relationships/font" Target="fonts/Corbel-regular.fntdata"/><Relationship Id="rId31" Type="http://schemas.openxmlformats.org/officeDocument/2006/relationships/slide" Target="slides/slide26.xml"/><Relationship Id="rId75" Type="http://schemas.openxmlformats.org/officeDocument/2006/relationships/font" Target="fonts/Corbel-boldItalic.fntdata"/><Relationship Id="rId30" Type="http://schemas.openxmlformats.org/officeDocument/2006/relationships/slide" Target="slides/slide25.xml"/><Relationship Id="rId74" Type="http://schemas.openxmlformats.org/officeDocument/2006/relationships/font" Target="fonts/Corbel-italic.fntdata"/><Relationship Id="rId33" Type="http://schemas.openxmlformats.org/officeDocument/2006/relationships/slide" Target="slides/slide28.xml"/><Relationship Id="rId77" Type="http://schemas.openxmlformats.org/officeDocument/2006/relationships/font" Target="fonts/NotoSansSymbols-bold.fntdata"/><Relationship Id="rId32" Type="http://schemas.openxmlformats.org/officeDocument/2006/relationships/slide" Target="slides/slide27.xml"/><Relationship Id="rId76" Type="http://schemas.openxmlformats.org/officeDocument/2006/relationships/font" Target="fonts/NotoSansSymbols-regular.fntdata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" name="Google Shape;15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7" name="Google Shape;21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1" name="Google Shape;23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3aa9be2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" name="Google Shape;91;g293aa9be29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3" name="Google Shape;24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2bcf2012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9" name="Google Shape;269;g112bcf20121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9" name="Google Shape;28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2bcf2012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5" name="Google Shape;295;g112bcf20121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0" name="Google Shape;30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2" name="Google Shape;31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3cb7d1e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f3cb7d1ee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3aa9be447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3aa9be4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93aa9be447_0_1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536bbb32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7" name="Google Shape;337;g11536bbb32c_0_2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5" name="Google Shape;35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6" name="Google Shape;36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3" name="Google Shape;37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3cb7d1ee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f3cb7d1eee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536bbb32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0" name="Google Shape;390;g11536bbb32c_0_2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8" name="Google Shape;40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9" name="Google Shape;41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f3cb7d1ee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f3cb7d1eee_0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1" name="Google Shape;471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7" name="Google Shape;477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3" name="Google Shape;483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9" name="Google Shape;539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4" name="Google Shape;544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f3cb7d1ee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f3cb7d1eee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1536bbb32c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5" name="Google Shape;565;g11536bbb32c_0_2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80" name="Google Shape;580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1" name="Google Shape;611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f3cb7d1ee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f3cb7d1eee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536bbb32c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536bbb32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1536bbb32c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png"/><Relationship Id="rId4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9.png"/><Relationship Id="rId4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Relationship Id="rId4" Type="http://schemas.openxmlformats.org/officeDocument/2006/relationships/image" Target="../media/image4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1.png"/><Relationship Id="rId4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png"/><Relationship Id="rId4" Type="http://schemas.openxmlformats.org/officeDocument/2006/relationships/image" Target="../media/image2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6.png"/><Relationship Id="rId4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png"/><Relationship Id="rId4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3.png"/><Relationship Id="rId4" Type="http://schemas.openxmlformats.org/officeDocument/2006/relationships/image" Target="../media/image6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0" y="2026772"/>
            <a:ext cx="9144000" cy="1649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5"/>
              <a:buFont typeface="Corbel"/>
              <a:buNone/>
            </a:pPr>
            <a:r>
              <a:rPr b="1" i="0" lang="en-US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Syllable Division </a:t>
            </a:r>
            <a:endParaRPr b="1" i="0" sz="4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5"/>
              <a:buFont typeface="Corbel"/>
              <a:buNone/>
            </a:pPr>
            <a:r>
              <a:rPr b="1" lang="en-US" sz="4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Slides for the classroom </a:t>
            </a:r>
            <a:endParaRPr b="1" sz="4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1967346" y="236219"/>
            <a:ext cx="48768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Compound words</a:t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773151" y="1733105"/>
            <a:ext cx="7364412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word that is made up of two or more smaller words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whose meaning is related to those words: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bookcase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lamppost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backpack 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1527678" y="5395847"/>
            <a:ext cx="5107259" cy="369332"/>
          </a:xfrm>
          <a:prstGeom prst="rect">
            <a:avLst/>
          </a:prstGeom>
          <a:solidFill>
            <a:srgbClr val="EDE5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“Look for the two words in the one long word.” 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496" y="2808474"/>
            <a:ext cx="278130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2627312" y="228600"/>
            <a:ext cx="3736975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rbel"/>
              <a:buNone/>
            </a:pPr>
            <a:r>
              <a:rPr b="0" i="0" lang="en-US" sz="4000" u="sng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Syllable</a:t>
            </a:r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1319365" y="1898179"/>
            <a:ext cx="7010400" cy="24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</a:t>
            </a:r>
            <a:r>
              <a:rPr b="1" i="0" lang="en-US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vowel </a:t>
            </a:r>
            <a:r>
              <a:rPr b="1" i="1" lang="en-US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beat in a word (a breath)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3468030" y="4136547"/>
            <a:ext cx="1973766" cy="1561171"/>
          </a:xfrm>
          <a:prstGeom prst="heart">
            <a:avLst/>
          </a:prstGeom>
          <a:solidFill>
            <a:srgbClr val="FF0000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/>
          <p:nvPr/>
        </p:nvSpPr>
        <p:spPr>
          <a:xfrm>
            <a:off x="1468437" y="2432050"/>
            <a:ext cx="1347787" cy="1284165"/>
          </a:xfrm>
          <a:prstGeom prst="rect">
            <a:avLst/>
          </a:prstGeom>
          <a:solidFill>
            <a:srgbClr val="FF98F2"/>
          </a:solidFill>
          <a:ln cap="rnd" cmpd="sng" w="9525">
            <a:solidFill>
              <a:srgbClr val="ABD2F4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open</a:t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700462" y="2432050"/>
            <a:ext cx="1341437" cy="1284165"/>
          </a:xfrm>
          <a:prstGeom prst="rect">
            <a:avLst/>
          </a:prstGeom>
          <a:solidFill>
            <a:srgbClr val="FF6600"/>
          </a:solidFill>
          <a:ln cap="rnd" cmpd="sng" w="9525">
            <a:solidFill>
              <a:srgbClr val="ABD2F4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closed</a:t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5767386" y="2432050"/>
            <a:ext cx="1346200" cy="1284165"/>
          </a:xfrm>
          <a:prstGeom prst="rect">
            <a:avLst/>
          </a:prstGeom>
          <a:solidFill>
            <a:srgbClr val="73B856"/>
          </a:solidFill>
          <a:ln cap="rnd" cmpd="sng" w="9525">
            <a:solidFill>
              <a:srgbClr val="7EB85E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silent e</a:t>
            </a:r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1836736" y="4976446"/>
            <a:ext cx="611187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3969542" y="4970584"/>
            <a:ext cx="80327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rab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5972174" y="4970584"/>
            <a:ext cx="93662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lete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852407" y="371959"/>
            <a:ext cx="415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pattern is_________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syllable type is 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vowel sound is ________</a:t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3969541" y="5804910"/>
            <a:ext cx="80327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1066800" y="457200"/>
            <a:ext cx="6348412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900"/>
              <a:buFont typeface="Corbel"/>
              <a:buNone/>
            </a:pPr>
            <a:r>
              <a:rPr b="0" i="0" lang="en-US" sz="3600" u="none" cap="none" strike="noStrike">
                <a:solidFill>
                  <a:srgbClr val="6D1D6B"/>
                </a:solidFill>
                <a:latin typeface="Corbel"/>
                <a:ea typeface="Corbel"/>
                <a:cs typeface="Corbel"/>
                <a:sym typeface="Corbel"/>
              </a:rPr>
              <a:t>         </a:t>
            </a:r>
            <a:r>
              <a:rPr b="1" i="0" lang="en-US" sz="3600" u="sng" cap="none" strike="noStrike">
                <a:solidFill>
                  <a:srgbClr val="6D1D6B"/>
                </a:solidFill>
                <a:latin typeface="Corbel"/>
                <a:ea typeface="Corbel"/>
                <a:cs typeface="Corbel"/>
                <a:sym typeface="Corbel"/>
              </a:rPr>
              <a:t>Six syllable types</a:t>
            </a:r>
            <a:br>
              <a:rPr b="0" i="0" lang="en-US" sz="3600" u="none" cap="none" strike="noStrike">
                <a:solidFill>
                  <a:srgbClr val="6D1D6B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en-US" sz="3600" u="none" cap="none" strike="noStrike">
                <a:solidFill>
                  <a:srgbClr val="6D1D6B"/>
                </a:solidFill>
                <a:latin typeface="Corbel"/>
                <a:ea typeface="Corbel"/>
                <a:cs typeface="Corbel"/>
                <a:sym typeface="Corbel"/>
              </a:rPr>
            </a:br>
            <a:endParaRPr b="0" i="0" sz="3600" u="none" cap="none" strike="noStrike">
              <a:solidFill>
                <a:srgbClr val="6D1D6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337" y="974725"/>
            <a:ext cx="7153847" cy="6831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257174" y="1721644"/>
            <a:ext cx="1346200" cy="1884362"/>
          </a:xfrm>
          <a:prstGeom prst="rect">
            <a:avLst/>
          </a:prstGeom>
          <a:solidFill>
            <a:srgbClr val="FF98F2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open</a:t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1718468" y="1721644"/>
            <a:ext cx="1346200" cy="1884362"/>
          </a:xfrm>
          <a:prstGeom prst="rect">
            <a:avLst/>
          </a:prstGeom>
          <a:solidFill>
            <a:srgbClr val="FF6600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closed</a:t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3366949" y="1721644"/>
            <a:ext cx="1339850" cy="1884362"/>
          </a:xfrm>
          <a:prstGeom prst="rect">
            <a:avLst/>
          </a:prstGeom>
          <a:solidFill>
            <a:srgbClr val="73B856"/>
          </a:solidFill>
          <a:ln cap="rnd" cmpd="sng" w="9525">
            <a:solidFill>
              <a:srgbClr val="7EB85E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silent e</a:t>
            </a: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5029890" y="1721644"/>
            <a:ext cx="1419225" cy="1884362"/>
          </a:xfrm>
          <a:prstGeom prst="rect">
            <a:avLst/>
          </a:prstGeom>
          <a:solidFill>
            <a:srgbClr val="FFFF00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vowel team</a:t>
            </a: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6772206" y="1721644"/>
            <a:ext cx="1414462" cy="1884362"/>
          </a:xfrm>
          <a:prstGeom prst="rect">
            <a:avLst/>
          </a:prstGeom>
          <a:solidFill>
            <a:srgbClr val="0000FF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rbe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mighty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-r</a:t>
            </a: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611187" y="3962400"/>
            <a:ext cx="611187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2143125" y="3962400"/>
            <a:ext cx="801687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</a:t>
            </a: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3711575" y="3962400"/>
            <a:ext cx="93662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plete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5257800" y="3962400"/>
            <a:ext cx="93662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vow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6858000" y="3962400"/>
            <a:ext cx="71437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28" y="1355263"/>
            <a:ext cx="8834148" cy="381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607" y="4723040"/>
            <a:ext cx="1890792" cy="222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/>
          <p:nvPr/>
        </p:nvSpPr>
        <p:spPr>
          <a:xfrm>
            <a:off x="151225" y="1346375"/>
            <a:ext cx="9063600" cy="52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highlight>
                  <a:srgbClr val="FF98F2"/>
                </a:highlight>
                <a:latin typeface="Corbel"/>
                <a:ea typeface="Corbel"/>
                <a:cs typeface="Corbel"/>
                <a:sym typeface="Corbel"/>
              </a:rPr>
              <a:t>Prerequisite student knowledge:</a:t>
            </a:r>
            <a:endParaRPr>
              <a:highlight>
                <a:srgbClr val="FF98F2"/>
              </a:highlight>
            </a:endParaRPr>
          </a:p>
          <a:p>
            <a:pPr indent="-285750" lvl="1" marL="74295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6D1D6B"/>
              </a:buClr>
              <a:buSzPts val="34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Basic letter-sounds including digraphs and blends</a:t>
            </a:r>
            <a:endParaRPr/>
          </a:p>
          <a:p>
            <a:pPr indent="-285750" lvl="1" marL="74295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6D1D6B"/>
              </a:buClr>
              <a:buSzPts val="34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Ability to decode and encode 1 syllable words</a:t>
            </a:r>
            <a:endParaRPr/>
          </a:p>
          <a:p>
            <a:pPr indent="-285750" lvl="1" marL="74295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6D1D6B"/>
              </a:buClr>
              <a:buSzPts val="34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1 syllable</a:t>
            </a:r>
            <a:r>
              <a:rPr b="1" i="0" lang="en-US" sz="2400" u="sng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/ 1 vowel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sound concept</a:t>
            </a:r>
            <a:endParaRPr/>
          </a:p>
          <a:p>
            <a:pPr indent="-285750" lvl="1" marL="74295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6D1D6B"/>
              </a:buClr>
              <a:buSzPts val="34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Knowledge of syllable types (closed syllable)</a:t>
            </a:r>
            <a:endParaRPr/>
          </a:p>
        </p:txBody>
      </p:sp>
      <p:sp>
        <p:nvSpPr>
          <p:cNvPr id="213" name="Google Shape;213;p28"/>
          <p:cNvSpPr txBox="1"/>
          <p:nvPr>
            <p:ph type="title"/>
          </p:nvPr>
        </p:nvSpPr>
        <p:spPr>
          <a:xfrm>
            <a:off x="2227092" y="377687"/>
            <a:ext cx="5466384" cy="715617"/>
          </a:xfrm>
          <a:prstGeom prst="rect">
            <a:avLst/>
          </a:prstGeom>
          <a:solidFill>
            <a:srgbClr val="F1CCF0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Syllable Division</a:t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6682388" y="3872753"/>
            <a:ext cx="1011088" cy="955301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-32" y="-2832"/>
            <a:ext cx="9144032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Syllabication</a:t>
            </a:r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452175" y="958200"/>
            <a:ext cx="81027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of analyzing the 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b="1" i="1" lang="en-US" sz="3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vowels</a:t>
            </a:r>
            <a:r>
              <a:rPr b="1" i="1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consonants 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word to determine where the 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</a:t>
            </a: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breaks into syllables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Enables readers to identify syllable types &amp; vowel sounds → to read &amp; spell words </a:t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6500817" y="5063744"/>
            <a:ext cx="1973700" cy="156120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Beginning with the Oral Activities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171056" y="1325563"/>
            <a:ext cx="78867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Counting syllables – clapping, chin drop, punching it out, hopping it 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to complex 1 &amp; 2 syllables /   1- 3 syllables   /  1-5 syllables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Phonological Awareness:  “Say rabbit and say it without the rab” → “bit”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phoneme – grapheme mapping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to curriculum words- especially content areas of Social Studies &amp; Science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6632229" y="4123185"/>
            <a:ext cx="1968649" cy="1172310"/>
          </a:xfrm>
          <a:prstGeom prst="wedgeEllipseCallout">
            <a:avLst>
              <a:gd fmla="val -46444" name="adj1"/>
              <a:gd fmla="val -61785" name="adj2"/>
            </a:avLst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ROSNER: Test of Auditory Analysis Skills   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p31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{34BB8FFC-2E48-49CE-8478-CB848802373C}</a:tableStyleId>
              </a:tblPr>
              <a:tblGrid>
                <a:gridCol w="581025"/>
                <a:gridCol w="581025"/>
                <a:gridCol w="581025"/>
                <a:gridCol w="579425"/>
                <a:gridCol w="582600"/>
                <a:gridCol w="581025"/>
                <a:gridCol w="581025"/>
                <a:gridCol w="581025"/>
              </a:tblGrid>
              <a:tr h="53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4" name="Google Shape;234;p31"/>
          <p:cNvSpPr/>
          <p:nvPr/>
        </p:nvSpPr>
        <p:spPr>
          <a:xfrm>
            <a:off x="2286000" y="3657600"/>
            <a:ext cx="3810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1562100" y="36576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2819400" y="36576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3886200" y="36195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4495800" y="3657600"/>
            <a:ext cx="3810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5105400" y="36195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1377950" y="349250"/>
            <a:ext cx="5778500" cy="584200"/>
          </a:xfrm>
          <a:prstGeom prst="rect">
            <a:avLst/>
          </a:prstGeom>
          <a:solidFill>
            <a:srgbClr val="1287C3"/>
          </a:solidFill>
          <a:ln cap="rnd" cmpd="sng" w="15875">
            <a:solidFill>
              <a:srgbClr val="207DA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</a:pPr>
            <a:r>
              <a:rPr b="0" i="0" lang="en-US" sz="320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Phoneme – Grapheme Mapping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4937250" y="4716400"/>
            <a:ext cx="3534900" cy="1972200"/>
          </a:xfrm>
          <a:prstGeom prst="rect">
            <a:avLst/>
          </a:prstGeom>
          <a:solidFill>
            <a:srgbClr val="FF98F2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fadeDir="5400012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open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495950" y="4716500"/>
            <a:ext cx="3441300" cy="1972200"/>
          </a:xfrm>
          <a:prstGeom prst="rect">
            <a:avLst/>
          </a:prstGeom>
          <a:solidFill>
            <a:srgbClr val="FF6600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VC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closed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495950" y="1532200"/>
            <a:ext cx="1947000" cy="3184200"/>
          </a:xfrm>
          <a:prstGeom prst="rect">
            <a:avLst/>
          </a:prstGeom>
          <a:solidFill>
            <a:srgbClr val="73B856"/>
          </a:solidFill>
          <a:ln cap="rnd" cmpd="sng" w="9525">
            <a:solidFill>
              <a:srgbClr val="7EB8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VCE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silent</a:t>
            </a: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endParaRPr b="1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3426300" y="1532200"/>
            <a:ext cx="3441300" cy="3184200"/>
          </a:xfrm>
          <a:prstGeom prst="rect">
            <a:avLst/>
          </a:prstGeom>
          <a:solidFill>
            <a:srgbClr val="FFFF00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</a:t>
            </a:r>
            <a:r>
              <a:rPr b="1" lang="en-US" sz="1800">
                <a:latin typeface="Corbel"/>
                <a:ea typeface="Corbel"/>
                <a:cs typeface="Corbel"/>
                <a:sym typeface="Corbel"/>
              </a:rPr>
              <a:t>T</a:t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vowel team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6833825" y="1532200"/>
            <a:ext cx="1638300" cy="3184200"/>
          </a:xfrm>
          <a:prstGeom prst="rect">
            <a:avLst/>
          </a:prstGeom>
          <a:solidFill>
            <a:srgbClr val="6D9EEB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VR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204787" y="5956300"/>
            <a:ext cx="6111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09525" y="5219700"/>
            <a:ext cx="8016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238800" y="4254500"/>
            <a:ext cx="9366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plete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42025" y="3289300"/>
            <a:ext cx="9366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vow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349950" y="2324100"/>
            <a:ext cx="7143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1487125" y="66175"/>
            <a:ext cx="6984900" cy="147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039825" y="751975"/>
            <a:ext cx="194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Syllable House 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400" y="4787900"/>
            <a:ext cx="936600" cy="60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400" y="4716400"/>
            <a:ext cx="936600" cy="64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3475" y="1600200"/>
            <a:ext cx="1068425" cy="63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3875" y="1600200"/>
            <a:ext cx="1449025" cy="7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3000" y="1600200"/>
            <a:ext cx="1068419" cy="6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Google Shape;245;p32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{34BB8FFC-2E48-49CE-8478-CB848802373C}</a:tableStyleId>
              </a:tblPr>
              <a:tblGrid>
                <a:gridCol w="581025"/>
                <a:gridCol w="581025"/>
                <a:gridCol w="581025"/>
                <a:gridCol w="579425"/>
                <a:gridCol w="582600"/>
                <a:gridCol w="581025"/>
                <a:gridCol w="581025"/>
                <a:gridCol w="581025"/>
              </a:tblGrid>
              <a:tr h="53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/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/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/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/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/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6" name="Google Shape;246;p32"/>
          <p:cNvSpPr/>
          <p:nvPr/>
        </p:nvSpPr>
        <p:spPr>
          <a:xfrm>
            <a:off x="2286000" y="3657600"/>
            <a:ext cx="3810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1562100" y="36576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2819400" y="36576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3886200" y="36195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4495800" y="3657600"/>
            <a:ext cx="3810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5105400" y="36195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1377950" y="349250"/>
            <a:ext cx="5778500" cy="584200"/>
          </a:xfrm>
          <a:prstGeom prst="rect">
            <a:avLst/>
          </a:prstGeom>
          <a:solidFill>
            <a:srgbClr val="1287C3"/>
          </a:solidFill>
          <a:ln cap="rnd" cmpd="sng" w="15875">
            <a:solidFill>
              <a:srgbClr val="207DA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</a:pPr>
            <a:r>
              <a:rPr b="0" i="0" lang="en-US" sz="320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Phoneme – Grapheme Mapping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0" y="0"/>
            <a:ext cx="9144000" cy="814552"/>
          </a:xfrm>
          <a:prstGeom prst="rect">
            <a:avLst/>
          </a:prstGeom>
          <a:solidFill>
            <a:srgbClr val="F7F6F7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1"/>
                </a:solidFill>
              </a:rPr>
              <a:t>Reading </a:t>
            </a:r>
            <a:r>
              <a:rPr b="1" lang="en-US"/>
              <a:t>Multisyllabic</a:t>
            </a:r>
            <a:r>
              <a:rPr b="1" lang="en-US">
                <a:solidFill>
                  <a:schemeClr val="dk1"/>
                </a:solidFill>
              </a:rPr>
              <a:t> Words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193639" y="957431"/>
            <a:ext cx="8815450" cy="585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Basic Concepts of Syllable Division: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06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Division of words determines pronunciation of 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syllables </a:t>
            </a:r>
            <a:r>
              <a:rPr b="1" lang="en-US" sz="2800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→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vowels</a:t>
            </a:r>
            <a:endParaRPr b="1">
              <a:solidFill>
                <a:srgbClr val="9B4599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06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Each syllable has one and only 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one vowel phoneme/sound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(may have more vowel letters)</a:t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06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Syllable division is based on 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position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 – </a:t>
            </a:r>
            <a:r>
              <a:rPr b="1" i="1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patterns-  </a:t>
            </a:r>
            <a:endParaRPr b="1">
              <a:solidFill>
                <a:srgbClr val="9B4599"/>
              </a:solidFill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b="0" i="0" lang="en-US" sz="2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of  vowels  &amp; consonants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7240985" y="2373217"/>
            <a:ext cx="1387500" cy="122430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/>
        </p:nvSpPr>
        <p:spPr>
          <a:xfrm>
            <a:off x="84000" y="87000"/>
            <a:ext cx="74154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Class Lesson &amp; Jamboard Template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Drive☺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575" y="574313"/>
            <a:ext cx="3671724" cy="36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4613" y="4215863"/>
            <a:ext cx="5854775" cy="237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242" y="292992"/>
            <a:ext cx="5200371" cy="591291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2" name="Google Shape;272;p35"/>
          <p:cNvSpPr/>
          <p:nvPr/>
        </p:nvSpPr>
        <p:spPr>
          <a:xfrm>
            <a:off x="4659127" y="5505450"/>
            <a:ext cx="3022500" cy="67950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5244869" y="4210050"/>
            <a:ext cx="1851000" cy="5970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-26850" y="698200"/>
            <a:ext cx="4872000" cy="954300"/>
          </a:xfrm>
          <a:prstGeom prst="rect">
            <a:avLst/>
          </a:prstGeom>
          <a:solidFill>
            <a:srgbClr val="F9D4E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&amp;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 the vowels (underneath)</a:t>
            </a:r>
            <a:endParaRPr sz="2800"/>
          </a:p>
        </p:txBody>
      </p:sp>
      <p:sp>
        <p:nvSpPr>
          <p:cNvPr id="275" name="Google Shape;275;p35"/>
          <p:cNvSpPr txBox="1"/>
          <p:nvPr/>
        </p:nvSpPr>
        <p:spPr>
          <a:xfrm>
            <a:off x="-53592" y="1875230"/>
            <a:ext cx="5032200" cy="52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Underline the middle consonants</a:t>
            </a:r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-26842" y="2806237"/>
            <a:ext cx="5506500" cy="523200"/>
          </a:xfrm>
          <a:prstGeom prst="rect">
            <a:avLst/>
          </a:prstGeom>
          <a:solidFill>
            <a:srgbClr val="F9D4E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between the two consonants- </a:t>
            </a: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0" y="3317375"/>
            <a:ext cx="5506500" cy="523200"/>
          </a:xfrm>
          <a:prstGeom prst="rect">
            <a:avLst/>
          </a:prstGeom>
          <a:solidFill>
            <a:srgbClr val="F9D4E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Scooping or dividing the word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-73525" y="4190025"/>
            <a:ext cx="5140500" cy="52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each syllable, read the word</a:t>
            </a: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79" name="Google Shape;279;p35"/>
          <p:cNvSpPr/>
          <p:nvPr/>
        </p:nvSpPr>
        <p:spPr>
          <a:xfrm>
            <a:off x="5384491" y="448316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6630856" y="4508500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5459240" y="5686651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6694175" y="5797744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35"/>
          <p:cNvCxnSpPr/>
          <p:nvPr/>
        </p:nvCxnSpPr>
        <p:spPr>
          <a:xfrm>
            <a:off x="5751340" y="4483165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35"/>
          <p:cNvCxnSpPr/>
          <p:nvPr/>
        </p:nvCxnSpPr>
        <p:spPr>
          <a:xfrm>
            <a:off x="6170427" y="4508500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35"/>
          <p:cNvCxnSpPr/>
          <p:nvPr/>
        </p:nvCxnSpPr>
        <p:spPr>
          <a:xfrm>
            <a:off x="5813067" y="5686651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35"/>
          <p:cNvCxnSpPr/>
          <p:nvPr/>
        </p:nvCxnSpPr>
        <p:spPr>
          <a:xfrm>
            <a:off x="6336815" y="5706675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1" y="1165330"/>
            <a:ext cx="2872299" cy="354608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2" name="Google Shape;292;p36"/>
          <p:cNvSpPr/>
          <p:nvPr/>
        </p:nvSpPr>
        <p:spPr>
          <a:xfrm>
            <a:off x="3499981" y="1804924"/>
            <a:ext cx="5323668" cy="2672526"/>
          </a:xfrm>
          <a:prstGeom prst="rect">
            <a:avLst/>
          </a:prstGeom>
          <a:solidFill>
            <a:srgbClr val="EDE5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2860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1. Spot &amp; Dot the vowels.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2. Underline the middle consonants.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3. Divide the word between the consonants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4. Read each of the syllables.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5. Read  the word.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235" y="459988"/>
            <a:ext cx="4729530" cy="561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4787" y="228600"/>
            <a:ext cx="5451287" cy="591291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3" name="Google Shape;303;p38"/>
          <p:cNvSpPr/>
          <p:nvPr/>
        </p:nvSpPr>
        <p:spPr>
          <a:xfrm>
            <a:off x="2706687" y="5505450"/>
            <a:ext cx="3022600" cy="67945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3529012" y="5638800"/>
            <a:ext cx="198437" cy="73025"/>
          </a:xfrm>
          <a:custGeom>
            <a:rect b="b" l="l" r="r" t="t"/>
            <a:pathLst>
              <a:path extrusionOk="0" h="120000" w="120000">
                <a:moveTo>
                  <a:pt x="107152" y="0"/>
                </a:moveTo>
                <a:cubicBezTo>
                  <a:pt x="86710" y="6952"/>
                  <a:pt x="66148" y="11643"/>
                  <a:pt x="45828" y="20858"/>
                </a:cubicBezTo>
                <a:cubicBezTo>
                  <a:pt x="35437" y="25570"/>
                  <a:pt x="23394" y="23808"/>
                  <a:pt x="15167" y="41717"/>
                </a:cubicBezTo>
                <a:cubicBezTo>
                  <a:pt x="8858" y="55452"/>
                  <a:pt x="0" y="96127"/>
                  <a:pt x="7501" y="104293"/>
                </a:cubicBezTo>
                <a:cubicBezTo>
                  <a:pt x="21932" y="120000"/>
                  <a:pt x="38415" y="93691"/>
                  <a:pt x="53494" y="83434"/>
                </a:cubicBezTo>
                <a:cubicBezTo>
                  <a:pt x="87769" y="60117"/>
                  <a:pt x="120000" y="13807"/>
                  <a:pt x="84156" y="62576"/>
                </a:cubicBezTo>
                <a:lnTo>
                  <a:pt x="38163" y="83434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913312" y="5648325"/>
            <a:ext cx="161925" cy="66675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4394200" y="5624512"/>
            <a:ext cx="393700" cy="14287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107091" y="0"/>
                  <a:pt x="67071" y="7228"/>
                  <a:pt x="120000" y="7228"/>
                </a:cubicBezTo>
                <a:lnTo>
                  <a:pt x="120000" y="7228"/>
                </a:lnTo>
                <a:lnTo>
                  <a:pt x="120000" y="7228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3824287" y="5602287"/>
            <a:ext cx="393700" cy="46037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107091" y="0"/>
                  <a:pt x="67071" y="7228"/>
                  <a:pt x="120000" y="7228"/>
                </a:cubicBezTo>
                <a:lnTo>
                  <a:pt x="120000" y="7228"/>
                </a:lnTo>
                <a:lnTo>
                  <a:pt x="120000" y="7228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3263900" y="4108450"/>
            <a:ext cx="2032000" cy="5969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0" y="3711388"/>
            <a:ext cx="2581835" cy="1581374"/>
          </a:xfrm>
          <a:prstGeom prst="wedgeRoundRectCallout">
            <a:avLst>
              <a:gd fmla="val 64881" name="adj1"/>
              <a:gd fmla="val 49575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syllable can be an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closed syllable (short) 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Vowel –r vowel sound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22" y="1615904"/>
            <a:ext cx="2017828" cy="20416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graphicFrame>
        <p:nvGraphicFramePr>
          <p:cNvPr id="315" name="Google Shape;315;p39"/>
          <p:cNvGraphicFramePr/>
          <p:nvPr/>
        </p:nvGraphicFramePr>
        <p:xfrm>
          <a:off x="2835965" y="6888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{05A1E718-0652-4441-80FA-95C8AD6AC92E}</a:tableStyleId>
              </a:tblPr>
              <a:tblGrid>
                <a:gridCol w="2032000"/>
                <a:gridCol w="2032000"/>
                <a:gridCol w="2032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c/c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c/vr</a:t>
                      </a:r>
                      <a:endParaRPr sz="4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vr/vr</a:t>
                      </a:r>
                      <a:endParaRPr sz="4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Vr/c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c/se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napkin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inform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pancake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until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order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invite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absent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perform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dispute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subject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confirm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bonfire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furnish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empire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D4E8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/>
          <p:nvPr/>
        </p:nvSpPr>
        <p:spPr>
          <a:xfrm>
            <a:off x="586175" y="69725"/>
            <a:ext cx="7860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APPLYING SPELLING PROCEDURES: 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latin typeface="Calibri"/>
                <a:ea typeface="Calibri"/>
                <a:cs typeface="Calibri"/>
                <a:sym typeface="Calibri"/>
              </a:rPr>
              <a:t>SOS to 2+ SYLLABLE WORDS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0"/>
          <p:cNvSpPr txBox="1"/>
          <p:nvPr/>
        </p:nvSpPr>
        <p:spPr>
          <a:xfrm>
            <a:off x="217275" y="1220450"/>
            <a:ext cx="88485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Say the word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repeat the word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say the first syllable, taps it, and writes it.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say the word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 (can skip this step dependent on students’ memory)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say the second syllable, taps it and writes it.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check word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217275" y="5333625"/>
            <a:ext cx="8848500" cy="11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Use phoneme mapping or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Use phoneme grapheme mapping at the beginning to support students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Use columns to break down 1st syllable + 2nd syllable = word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0"/>
          <p:cNvSpPr txBox="1"/>
          <p:nvPr/>
        </p:nvSpPr>
        <p:spPr>
          <a:xfrm>
            <a:off x="217275" y="4956875"/>
            <a:ext cx="5345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SCAFFOLDING TO SUPPORT SPELLING:</a:t>
            </a:r>
            <a:r>
              <a:rPr lang="en-US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2250423" y="2176224"/>
            <a:ext cx="2204397" cy="1815882"/>
          </a:xfrm>
          <a:prstGeom prst="rect">
            <a:avLst/>
          </a:prstGeom>
          <a:solidFill>
            <a:srgbClr val="EDE5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Closed Syllables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2400">
              <a:solidFill>
                <a:srgbClr val="EB3D9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 43%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5375784" y="2176224"/>
            <a:ext cx="2266121" cy="1815882"/>
          </a:xfrm>
          <a:prstGeom prst="rect">
            <a:avLst/>
          </a:prstGeom>
          <a:solidFill>
            <a:srgbClr val="EDE5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Open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Syllables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32%</a:t>
            </a:r>
            <a:endParaRPr/>
          </a:p>
        </p:txBody>
      </p:sp>
      <p:sp>
        <p:nvSpPr>
          <p:cNvPr id="333" name="Google Shape;333;p41"/>
          <p:cNvSpPr/>
          <p:nvPr/>
        </p:nvSpPr>
        <p:spPr>
          <a:xfrm>
            <a:off x="2167899" y="439905"/>
            <a:ext cx="5307495" cy="10772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75% of English syllables </a:t>
            </a:r>
            <a:br>
              <a:rPr lang="en-US" sz="24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4454820" y="4823331"/>
            <a:ext cx="33970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Unlocking Literacy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(2003)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Marcia K. Henry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925" y="-115287"/>
            <a:ext cx="5192350" cy="708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300" y="93324"/>
            <a:ext cx="4845588" cy="583451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40" name="Google Shape;340;p42"/>
          <p:cNvSpPr/>
          <p:nvPr/>
        </p:nvSpPr>
        <p:spPr>
          <a:xfrm>
            <a:off x="4376977" y="5248350"/>
            <a:ext cx="3022500" cy="67950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2"/>
          <p:cNvSpPr/>
          <p:nvPr/>
        </p:nvSpPr>
        <p:spPr>
          <a:xfrm>
            <a:off x="5244869" y="4210050"/>
            <a:ext cx="1851000" cy="5970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2"/>
          <p:cNvSpPr txBox="1"/>
          <p:nvPr/>
        </p:nvSpPr>
        <p:spPr>
          <a:xfrm>
            <a:off x="0" y="266768"/>
            <a:ext cx="3921600" cy="89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&amp;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 the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vowels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(underneath)</a:t>
            </a:r>
            <a:endParaRPr/>
          </a:p>
        </p:txBody>
      </p:sp>
      <p:sp>
        <p:nvSpPr>
          <p:cNvPr id="343" name="Google Shape;343;p42"/>
          <p:cNvSpPr txBox="1"/>
          <p:nvPr/>
        </p:nvSpPr>
        <p:spPr>
          <a:xfrm>
            <a:off x="8" y="1250705"/>
            <a:ext cx="50322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Underline the middle consonant</a:t>
            </a:r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0" y="2012250"/>
            <a:ext cx="4543200" cy="523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after the first vowel</a:t>
            </a:r>
            <a:endParaRPr/>
          </a:p>
        </p:txBody>
      </p:sp>
      <p:sp>
        <p:nvSpPr>
          <p:cNvPr id="345" name="Google Shape;345;p42"/>
          <p:cNvSpPr txBox="1"/>
          <p:nvPr/>
        </p:nvSpPr>
        <p:spPr>
          <a:xfrm>
            <a:off x="0" y="2535450"/>
            <a:ext cx="4543200" cy="523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cooping or dividing the word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6" name="Google Shape;346;p42"/>
          <p:cNvSpPr txBox="1"/>
          <p:nvPr/>
        </p:nvSpPr>
        <p:spPr>
          <a:xfrm>
            <a:off x="0" y="3466825"/>
            <a:ext cx="5166000" cy="52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each syllable, read the word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47" name="Google Shape;347;p42"/>
          <p:cNvSpPr/>
          <p:nvPr/>
        </p:nvSpPr>
        <p:spPr>
          <a:xfrm>
            <a:off x="5667291" y="436256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2"/>
          <p:cNvSpPr/>
          <p:nvPr/>
        </p:nvSpPr>
        <p:spPr>
          <a:xfrm>
            <a:off x="6542706" y="436257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2"/>
          <p:cNvSpPr/>
          <p:nvPr/>
        </p:nvSpPr>
        <p:spPr>
          <a:xfrm>
            <a:off x="5667290" y="5380276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2"/>
          <p:cNvSpPr/>
          <p:nvPr/>
        </p:nvSpPr>
        <p:spPr>
          <a:xfrm>
            <a:off x="6488650" y="5380269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42"/>
          <p:cNvCxnSpPr/>
          <p:nvPr/>
        </p:nvCxnSpPr>
        <p:spPr>
          <a:xfrm>
            <a:off x="6072440" y="4367103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42"/>
          <p:cNvCxnSpPr/>
          <p:nvPr/>
        </p:nvCxnSpPr>
        <p:spPr>
          <a:xfrm>
            <a:off x="5959492" y="5588101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250" y="388487"/>
            <a:ext cx="4845588" cy="583451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58" name="Google Shape;358;p43"/>
          <p:cNvSpPr/>
          <p:nvPr/>
        </p:nvSpPr>
        <p:spPr>
          <a:xfrm>
            <a:off x="4262375" y="4338750"/>
            <a:ext cx="1339800" cy="520800"/>
          </a:xfrm>
          <a:custGeom>
            <a:rect b="b" l="l" r="r" t="t"/>
            <a:pathLst>
              <a:path extrusionOk="0" h="120000" w="120000">
                <a:moveTo>
                  <a:pt x="0" y="40975"/>
                </a:moveTo>
                <a:cubicBezTo>
                  <a:pt x="379" y="55609"/>
                  <a:pt x="507" y="70301"/>
                  <a:pt x="1137" y="84878"/>
                </a:cubicBezTo>
                <a:cubicBezTo>
                  <a:pt x="1269" y="87944"/>
                  <a:pt x="1507" y="91288"/>
                  <a:pt x="2274" y="93658"/>
                </a:cubicBezTo>
                <a:cubicBezTo>
                  <a:pt x="3488" y="97406"/>
                  <a:pt x="5281" y="99603"/>
                  <a:pt x="6823" y="102439"/>
                </a:cubicBezTo>
                <a:cubicBezTo>
                  <a:pt x="7935" y="104483"/>
                  <a:pt x="9123" y="106248"/>
                  <a:pt x="10235" y="108292"/>
                </a:cubicBezTo>
                <a:cubicBezTo>
                  <a:pt x="11777" y="111128"/>
                  <a:pt x="13138" y="114652"/>
                  <a:pt x="14784" y="117073"/>
                </a:cubicBezTo>
                <a:cubicBezTo>
                  <a:pt x="15825" y="118603"/>
                  <a:pt x="17059" y="119024"/>
                  <a:pt x="18196" y="120000"/>
                </a:cubicBezTo>
                <a:cubicBezTo>
                  <a:pt x="25399" y="118048"/>
                  <a:pt x="32734" y="118189"/>
                  <a:pt x="39804" y="114146"/>
                </a:cubicBezTo>
                <a:cubicBezTo>
                  <a:pt x="43674" y="111933"/>
                  <a:pt x="48681" y="102818"/>
                  <a:pt x="52314" y="96585"/>
                </a:cubicBezTo>
                <a:lnTo>
                  <a:pt x="51177" y="32195"/>
                </a:lnTo>
                <a:cubicBezTo>
                  <a:pt x="51556" y="48780"/>
                  <a:pt x="50914" y="65732"/>
                  <a:pt x="52314" y="81951"/>
                </a:cubicBezTo>
                <a:cubicBezTo>
                  <a:pt x="52574" y="84962"/>
                  <a:pt x="54654" y="83498"/>
                  <a:pt x="55726" y="84878"/>
                </a:cubicBezTo>
                <a:cubicBezTo>
                  <a:pt x="58460" y="88395"/>
                  <a:pt x="61066" y="92538"/>
                  <a:pt x="63687" y="96585"/>
                </a:cubicBezTo>
                <a:cubicBezTo>
                  <a:pt x="66479" y="100896"/>
                  <a:pt x="68395" y="105781"/>
                  <a:pt x="71648" y="108292"/>
                </a:cubicBezTo>
                <a:cubicBezTo>
                  <a:pt x="73856" y="109997"/>
                  <a:pt x="76197" y="110243"/>
                  <a:pt x="78471" y="111219"/>
                </a:cubicBezTo>
                <a:cubicBezTo>
                  <a:pt x="84158" y="109268"/>
                  <a:pt x="89913" y="108356"/>
                  <a:pt x="95531" y="105365"/>
                </a:cubicBezTo>
                <a:cubicBezTo>
                  <a:pt x="100936" y="102487"/>
                  <a:pt x="111452" y="93658"/>
                  <a:pt x="111452" y="93658"/>
                </a:cubicBezTo>
                <a:cubicBezTo>
                  <a:pt x="112969" y="90731"/>
                  <a:pt x="114950" y="88936"/>
                  <a:pt x="116002" y="84878"/>
                </a:cubicBezTo>
                <a:cubicBezTo>
                  <a:pt x="117332" y="79744"/>
                  <a:pt x="117806" y="73367"/>
                  <a:pt x="118276" y="67317"/>
                </a:cubicBezTo>
                <a:cubicBezTo>
                  <a:pt x="120000" y="45141"/>
                  <a:pt x="119413" y="22382"/>
                  <a:pt x="119413" y="0"/>
                </a:cubicBezTo>
              </a:path>
            </a:pathLst>
          </a:custGeom>
          <a:noFill/>
          <a:ln cap="rnd" cmpd="sng" w="158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43"/>
          <p:cNvCxnSpPr/>
          <p:nvPr/>
        </p:nvCxnSpPr>
        <p:spPr>
          <a:xfrm>
            <a:off x="4741775" y="5892075"/>
            <a:ext cx="381000" cy="15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0" name="Google Shape;360;p43"/>
          <p:cNvSpPr/>
          <p:nvPr/>
        </p:nvSpPr>
        <p:spPr>
          <a:xfrm>
            <a:off x="4046038" y="5538775"/>
            <a:ext cx="1977900" cy="558900"/>
          </a:xfrm>
          <a:custGeom>
            <a:rect b="b" l="l" r="r" t="t"/>
            <a:pathLst>
              <a:path extrusionOk="0" h="120000" w="120000">
                <a:moveTo>
                  <a:pt x="0" y="16347"/>
                </a:moveTo>
                <a:cubicBezTo>
                  <a:pt x="677" y="25932"/>
                  <a:pt x="460" y="28056"/>
                  <a:pt x="2310" y="35419"/>
                </a:cubicBezTo>
                <a:cubicBezTo>
                  <a:pt x="3758" y="41179"/>
                  <a:pt x="6932" y="51766"/>
                  <a:pt x="6932" y="51766"/>
                </a:cubicBezTo>
                <a:cubicBezTo>
                  <a:pt x="7445" y="56307"/>
                  <a:pt x="7987" y="60810"/>
                  <a:pt x="8472" y="65389"/>
                </a:cubicBezTo>
                <a:cubicBezTo>
                  <a:pt x="8757" y="68079"/>
                  <a:pt x="8668" y="71532"/>
                  <a:pt x="9242" y="73563"/>
                </a:cubicBezTo>
                <a:cubicBezTo>
                  <a:pt x="9817" y="75594"/>
                  <a:pt x="10752" y="75815"/>
                  <a:pt x="11553" y="76288"/>
                </a:cubicBezTo>
                <a:cubicBezTo>
                  <a:pt x="13846" y="77640"/>
                  <a:pt x="16175" y="78104"/>
                  <a:pt x="18485" y="79012"/>
                </a:cubicBezTo>
                <a:cubicBezTo>
                  <a:pt x="21819" y="77702"/>
                  <a:pt x="25897" y="76816"/>
                  <a:pt x="29269" y="73563"/>
                </a:cubicBezTo>
                <a:cubicBezTo>
                  <a:pt x="30835" y="72052"/>
                  <a:pt x="32539" y="71300"/>
                  <a:pt x="33890" y="68114"/>
                </a:cubicBezTo>
                <a:lnTo>
                  <a:pt x="36201" y="62665"/>
                </a:lnTo>
                <a:cubicBezTo>
                  <a:pt x="36714" y="59940"/>
                  <a:pt x="37366" y="57483"/>
                  <a:pt x="37741" y="54491"/>
                </a:cubicBezTo>
                <a:cubicBezTo>
                  <a:pt x="38401" y="49242"/>
                  <a:pt x="38381" y="42923"/>
                  <a:pt x="39282" y="38144"/>
                </a:cubicBezTo>
                <a:cubicBezTo>
                  <a:pt x="39795" y="35419"/>
                  <a:pt x="40408" y="32899"/>
                  <a:pt x="40822" y="29970"/>
                </a:cubicBezTo>
                <a:cubicBezTo>
                  <a:pt x="41186" y="27401"/>
                  <a:pt x="41593" y="18924"/>
                  <a:pt x="41593" y="21796"/>
                </a:cubicBezTo>
                <a:cubicBezTo>
                  <a:pt x="41593" y="26706"/>
                  <a:pt x="40561" y="43041"/>
                  <a:pt x="40052" y="49042"/>
                </a:cubicBezTo>
                <a:cubicBezTo>
                  <a:pt x="39586" y="54544"/>
                  <a:pt x="38512" y="65389"/>
                  <a:pt x="38512" y="65389"/>
                </a:cubicBezTo>
                <a:cubicBezTo>
                  <a:pt x="40448" y="85934"/>
                  <a:pt x="37836" y="60610"/>
                  <a:pt x="40822" y="81737"/>
                </a:cubicBezTo>
                <a:cubicBezTo>
                  <a:pt x="42559" y="94025"/>
                  <a:pt x="40374" y="86372"/>
                  <a:pt x="43133" y="98084"/>
                </a:cubicBezTo>
                <a:cubicBezTo>
                  <a:pt x="43831" y="101044"/>
                  <a:pt x="44372" y="105569"/>
                  <a:pt x="45444" y="106258"/>
                </a:cubicBezTo>
                <a:cubicBezTo>
                  <a:pt x="50250" y="109349"/>
                  <a:pt x="55200" y="108074"/>
                  <a:pt x="60079" y="108983"/>
                </a:cubicBezTo>
                <a:lnTo>
                  <a:pt x="103982" y="106258"/>
                </a:lnTo>
                <a:cubicBezTo>
                  <a:pt x="104794" y="106162"/>
                  <a:pt x="105659" y="105328"/>
                  <a:pt x="106293" y="103533"/>
                </a:cubicBezTo>
                <a:cubicBezTo>
                  <a:pt x="107016" y="101488"/>
                  <a:pt x="107123" y="97456"/>
                  <a:pt x="107834" y="95360"/>
                </a:cubicBezTo>
                <a:cubicBezTo>
                  <a:pt x="120000" y="59498"/>
                  <a:pt x="102408" y="120000"/>
                  <a:pt x="113225" y="81737"/>
                </a:cubicBezTo>
                <a:cubicBezTo>
                  <a:pt x="113620" y="77554"/>
                  <a:pt x="114726" y="66513"/>
                  <a:pt x="114766" y="62665"/>
                </a:cubicBezTo>
                <a:cubicBezTo>
                  <a:pt x="114984" y="41791"/>
                  <a:pt x="114766" y="20888"/>
                  <a:pt x="114766" y="0"/>
                </a:cubicBez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3"/>
          <p:cNvSpPr/>
          <p:nvPr/>
        </p:nvSpPr>
        <p:spPr>
          <a:xfrm>
            <a:off x="5269600" y="5718063"/>
            <a:ext cx="162000" cy="66600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3"/>
          <p:cNvSpPr/>
          <p:nvPr/>
        </p:nvSpPr>
        <p:spPr>
          <a:xfrm>
            <a:off x="4491038" y="5718112"/>
            <a:ext cx="162000" cy="66600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3"/>
          <p:cNvSpPr/>
          <p:nvPr/>
        </p:nvSpPr>
        <p:spPr>
          <a:xfrm>
            <a:off x="161376" y="3991073"/>
            <a:ext cx="2897400" cy="1793700"/>
          </a:xfrm>
          <a:prstGeom prst="wedgeRoundRectCallout">
            <a:avLst>
              <a:gd fmla="val 92567" name="adj1"/>
              <a:gd fmla="val -156465" name="adj2"/>
              <a:gd fmla="val 16667" name="adj3"/>
            </a:avLst>
          </a:prstGeom>
          <a:solidFill>
            <a:srgbClr val="F9CB9C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syllable will always be an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syllable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vowel sound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55" y="-2"/>
            <a:ext cx="2829263" cy="341534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graphicFrame>
        <p:nvGraphicFramePr>
          <p:cNvPr id="369" name="Google Shape;369;p44"/>
          <p:cNvGraphicFramePr/>
          <p:nvPr/>
        </p:nvGraphicFramePr>
        <p:xfrm>
          <a:off x="4705288" y="71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{34BB8FFC-2E48-49CE-8478-CB848802373C}</a:tableStyleId>
              </a:tblPr>
              <a:tblGrid>
                <a:gridCol w="2138000"/>
                <a:gridCol w="2138000"/>
              </a:tblGrid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hotel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beside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pretend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rotate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robot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beneath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humid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0" name="Google Shape;370;p44"/>
          <p:cNvSpPr/>
          <p:nvPr/>
        </p:nvSpPr>
        <p:spPr>
          <a:xfrm>
            <a:off x="75125" y="3956775"/>
            <a:ext cx="4497000" cy="2031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2860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1. Spot &amp; Dot the vowels.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2. Underline the middle consonant.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3. Divide the word after the first vowel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4. Read each of the syllables. 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5. Read  the word. 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5"/>
          <p:cNvPicPr preferRelativeResize="0"/>
          <p:nvPr/>
        </p:nvPicPr>
        <p:blipFill rotWithShape="1">
          <a:blip r:embed="rId3">
            <a:alphaModFix/>
          </a:blip>
          <a:srcRect b="0" l="7280" r="-7279" t="0"/>
          <a:stretch/>
        </p:blipFill>
        <p:spPr>
          <a:xfrm>
            <a:off x="1948070" y="238539"/>
            <a:ext cx="6738730" cy="648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450" y="69850"/>
            <a:ext cx="7023100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/>
        </p:nvSpPr>
        <p:spPr>
          <a:xfrm>
            <a:off x="84000" y="132800"/>
            <a:ext cx="68280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Lesson, Video, &amp;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 Template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Sample in the Drive☺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00" y="733725"/>
            <a:ext cx="4411401" cy="45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525" y="1987825"/>
            <a:ext cx="4117425" cy="45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7913" y="489150"/>
            <a:ext cx="5451287" cy="56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8"/>
          <p:cNvSpPr/>
          <p:nvPr/>
        </p:nvSpPr>
        <p:spPr>
          <a:xfrm>
            <a:off x="5032202" y="5368950"/>
            <a:ext cx="3022500" cy="67950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8"/>
          <p:cNvSpPr/>
          <p:nvPr/>
        </p:nvSpPr>
        <p:spPr>
          <a:xfrm>
            <a:off x="5667294" y="4184675"/>
            <a:ext cx="1851000" cy="5970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8"/>
          <p:cNvSpPr txBox="1"/>
          <p:nvPr/>
        </p:nvSpPr>
        <p:spPr>
          <a:xfrm>
            <a:off x="0" y="489143"/>
            <a:ext cx="3921600" cy="892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&amp;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 the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vowels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(underneath)</a:t>
            </a:r>
            <a:endParaRPr/>
          </a:p>
        </p:txBody>
      </p:sp>
      <p:sp>
        <p:nvSpPr>
          <p:cNvPr id="396" name="Google Shape;396;p48"/>
          <p:cNvSpPr txBox="1"/>
          <p:nvPr/>
        </p:nvSpPr>
        <p:spPr>
          <a:xfrm>
            <a:off x="8" y="1250705"/>
            <a:ext cx="50322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Underline the middle consonant</a:t>
            </a:r>
            <a:endParaRPr/>
          </a:p>
        </p:txBody>
      </p:sp>
      <p:sp>
        <p:nvSpPr>
          <p:cNvPr id="397" name="Google Shape;397;p48"/>
          <p:cNvSpPr txBox="1"/>
          <p:nvPr/>
        </p:nvSpPr>
        <p:spPr>
          <a:xfrm>
            <a:off x="0" y="2012250"/>
            <a:ext cx="5259000" cy="5232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after the middle consonant</a:t>
            </a:r>
            <a:endParaRPr/>
          </a:p>
        </p:txBody>
      </p:sp>
      <p:sp>
        <p:nvSpPr>
          <p:cNvPr id="398" name="Google Shape;398;p48"/>
          <p:cNvSpPr txBox="1"/>
          <p:nvPr/>
        </p:nvSpPr>
        <p:spPr>
          <a:xfrm>
            <a:off x="0" y="2535450"/>
            <a:ext cx="4543200" cy="5232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scooping or dividing the word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9" name="Google Shape;399;p48"/>
          <p:cNvSpPr txBox="1"/>
          <p:nvPr/>
        </p:nvSpPr>
        <p:spPr>
          <a:xfrm>
            <a:off x="0" y="3466825"/>
            <a:ext cx="5166000" cy="52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each syllable, read the word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400" name="Google Shape;400;p48"/>
          <p:cNvSpPr/>
          <p:nvPr/>
        </p:nvSpPr>
        <p:spPr>
          <a:xfrm>
            <a:off x="5729691" y="436256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8"/>
          <p:cNvSpPr/>
          <p:nvPr/>
        </p:nvSpPr>
        <p:spPr>
          <a:xfrm>
            <a:off x="6625206" y="436257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8"/>
          <p:cNvSpPr/>
          <p:nvPr/>
        </p:nvSpPr>
        <p:spPr>
          <a:xfrm>
            <a:off x="5667290" y="5588101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8"/>
          <p:cNvSpPr/>
          <p:nvPr/>
        </p:nvSpPr>
        <p:spPr>
          <a:xfrm>
            <a:off x="6625200" y="5588094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4" name="Google Shape;404;p48"/>
          <p:cNvCxnSpPr/>
          <p:nvPr/>
        </p:nvCxnSpPr>
        <p:spPr>
          <a:xfrm>
            <a:off x="6144903" y="4362578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48"/>
          <p:cNvCxnSpPr/>
          <p:nvPr/>
        </p:nvCxnSpPr>
        <p:spPr>
          <a:xfrm>
            <a:off x="6144905" y="5588101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603250"/>
            <a:ext cx="5451287" cy="5616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9"/>
          <p:cNvSpPr/>
          <p:nvPr/>
        </p:nvSpPr>
        <p:spPr>
          <a:xfrm>
            <a:off x="3835400" y="4183062"/>
            <a:ext cx="1555750" cy="452437"/>
          </a:xfrm>
          <a:custGeom>
            <a:rect b="b" l="l" r="r" t="t"/>
            <a:pathLst>
              <a:path extrusionOk="0" h="120000" w="120000">
                <a:moveTo>
                  <a:pt x="0" y="45977"/>
                </a:moveTo>
                <a:cubicBezTo>
                  <a:pt x="1551" y="53965"/>
                  <a:pt x="3076" y="62226"/>
                  <a:pt x="4899" y="69529"/>
                </a:cubicBezTo>
                <a:cubicBezTo>
                  <a:pt x="5801" y="73142"/>
                  <a:pt x="6952" y="75968"/>
                  <a:pt x="7839" y="79623"/>
                </a:cubicBezTo>
                <a:cubicBezTo>
                  <a:pt x="10189" y="89306"/>
                  <a:pt x="11666" y="106461"/>
                  <a:pt x="15679" y="109905"/>
                </a:cubicBezTo>
                <a:lnTo>
                  <a:pt x="19599" y="113270"/>
                </a:lnTo>
                <a:lnTo>
                  <a:pt x="55857" y="106541"/>
                </a:lnTo>
                <a:cubicBezTo>
                  <a:pt x="57598" y="106114"/>
                  <a:pt x="62762" y="101455"/>
                  <a:pt x="64676" y="99811"/>
                </a:cubicBezTo>
                <a:cubicBezTo>
                  <a:pt x="65983" y="96447"/>
                  <a:pt x="67258" y="92933"/>
                  <a:pt x="68596" y="89717"/>
                </a:cubicBezTo>
                <a:cubicBezTo>
                  <a:pt x="70526" y="85080"/>
                  <a:pt x="74476" y="76259"/>
                  <a:pt x="74476" y="76259"/>
                </a:cubicBezTo>
                <a:cubicBezTo>
                  <a:pt x="75467" y="71155"/>
                  <a:pt x="77416" y="63036"/>
                  <a:pt x="77416" y="56071"/>
                </a:cubicBezTo>
                <a:cubicBezTo>
                  <a:pt x="77416" y="23138"/>
                  <a:pt x="74912" y="0"/>
                  <a:pt x="77416" y="25789"/>
                </a:cubicBezTo>
                <a:cubicBezTo>
                  <a:pt x="77742" y="34761"/>
                  <a:pt x="77844" y="43864"/>
                  <a:pt x="78396" y="52706"/>
                </a:cubicBezTo>
                <a:cubicBezTo>
                  <a:pt x="79677" y="73235"/>
                  <a:pt x="80833" y="75352"/>
                  <a:pt x="84275" y="93082"/>
                </a:cubicBezTo>
                <a:lnTo>
                  <a:pt x="86235" y="103176"/>
                </a:lnTo>
                <a:cubicBezTo>
                  <a:pt x="86888" y="106541"/>
                  <a:pt x="87142" y="111462"/>
                  <a:pt x="88195" y="113270"/>
                </a:cubicBezTo>
                <a:lnTo>
                  <a:pt x="92115" y="120000"/>
                </a:lnTo>
                <a:cubicBezTo>
                  <a:pt x="99331" y="118348"/>
                  <a:pt x="105800" y="118530"/>
                  <a:pt x="112694" y="113270"/>
                </a:cubicBezTo>
                <a:cubicBezTo>
                  <a:pt x="113702" y="112501"/>
                  <a:pt x="114654" y="111027"/>
                  <a:pt x="115634" y="109905"/>
                </a:cubicBezTo>
                <a:cubicBezTo>
                  <a:pt x="116287" y="106541"/>
                  <a:pt x="117130" y="103528"/>
                  <a:pt x="117594" y="99811"/>
                </a:cubicBezTo>
                <a:cubicBezTo>
                  <a:pt x="120000" y="80536"/>
                  <a:pt x="118573" y="30870"/>
                  <a:pt x="118573" y="25789"/>
                </a:cubicBezTo>
              </a:path>
            </a:pathLst>
          </a:custGeom>
          <a:noFill/>
          <a:ln cap="rnd" cmpd="sng" w="158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49"/>
          <p:cNvCxnSpPr/>
          <p:nvPr/>
        </p:nvCxnSpPr>
        <p:spPr>
          <a:xfrm>
            <a:off x="4419600" y="5715000"/>
            <a:ext cx="381000" cy="1587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3" name="Google Shape;413;p49"/>
          <p:cNvSpPr/>
          <p:nvPr/>
        </p:nvSpPr>
        <p:spPr>
          <a:xfrm>
            <a:off x="3314700" y="5448300"/>
            <a:ext cx="2463800" cy="660400"/>
          </a:xfrm>
          <a:custGeom>
            <a:rect b="b" l="l" r="r" t="t"/>
            <a:pathLst>
              <a:path extrusionOk="0" h="120000" w="120000">
                <a:moveTo>
                  <a:pt x="0" y="18461"/>
                </a:moveTo>
                <a:cubicBezTo>
                  <a:pt x="206" y="25384"/>
                  <a:pt x="165" y="32473"/>
                  <a:pt x="618" y="39230"/>
                </a:cubicBezTo>
                <a:cubicBezTo>
                  <a:pt x="798" y="41921"/>
                  <a:pt x="1409" y="43935"/>
                  <a:pt x="1855" y="46153"/>
                </a:cubicBezTo>
                <a:cubicBezTo>
                  <a:pt x="5720" y="65384"/>
                  <a:pt x="2731" y="50769"/>
                  <a:pt x="7420" y="66923"/>
                </a:cubicBezTo>
                <a:cubicBezTo>
                  <a:pt x="9234" y="73170"/>
                  <a:pt x="16206" y="101658"/>
                  <a:pt x="18551" y="103846"/>
                </a:cubicBezTo>
                <a:lnTo>
                  <a:pt x="21024" y="106153"/>
                </a:lnTo>
                <a:cubicBezTo>
                  <a:pt x="24252" y="114183"/>
                  <a:pt x="21591" y="108931"/>
                  <a:pt x="26590" y="113076"/>
                </a:cubicBezTo>
                <a:cubicBezTo>
                  <a:pt x="27226" y="113604"/>
                  <a:pt x="27802" y="114984"/>
                  <a:pt x="28445" y="115384"/>
                </a:cubicBezTo>
                <a:cubicBezTo>
                  <a:pt x="30286" y="116529"/>
                  <a:pt x="32157" y="116878"/>
                  <a:pt x="34011" y="117692"/>
                </a:cubicBezTo>
                <a:lnTo>
                  <a:pt x="38958" y="120000"/>
                </a:lnTo>
                <a:cubicBezTo>
                  <a:pt x="60178" y="115600"/>
                  <a:pt x="55084" y="119696"/>
                  <a:pt x="68640" y="110769"/>
                </a:cubicBezTo>
                <a:cubicBezTo>
                  <a:pt x="71811" y="108680"/>
                  <a:pt x="71082" y="109270"/>
                  <a:pt x="73587" y="106153"/>
                </a:cubicBezTo>
                <a:cubicBezTo>
                  <a:pt x="74411" y="103846"/>
                  <a:pt x="75278" y="101733"/>
                  <a:pt x="76060" y="99230"/>
                </a:cubicBezTo>
                <a:cubicBezTo>
                  <a:pt x="77257" y="95402"/>
                  <a:pt x="78437" y="90725"/>
                  <a:pt x="79152" y="85384"/>
                </a:cubicBezTo>
                <a:cubicBezTo>
                  <a:pt x="79649" y="81679"/>
                  <a:pt x="79977" y="77692"/>
                  <a:pt x="80389" y="73846"/>
                </a:cubicBezTo>
                <a:cubicBezTo>
                  <a:pt x="80183" y="64615"/>
                  <a:pt x="80228" y="55257"/>
                  <a:pt x="79771" y="46153"/>
                </a:cubicBezTo>
                <a:cubicBezTo>
                  <a:pt x="79601" y="42772"/>
                  <a:pt x="78897" y="40084"/>
                  <a:pt x="78534" y="36923"/>
                </a:cubicBezTo>
                <a:cubicBezTo>
                  <a:pt x="78277" y="34687"/>
                  <a:pt x="78207" y="32175"/>
                  <a:pt x="77916" y="30000"/>
                </a:cubicBezTo>
                <a:cubicBezTo>
                  <a:pt x="74810" y="6824"/>
                  <a:pt x="78695" y="42166"/>
                  <a:pt x="75442" y="13846"/>
                </a:cubicBezTo>
                <a:cubicBezTo>
                  <a:pt x="75185" y="11610"/>
                  <a:pt x="74824" y="4490"/>
                  <a:pt x="74824" y="6923"/>
                </a:cubicBezTo>
                <a:cubicBezTo>
                  <a:pt x="74824" y="7035"/>
                  <a:pt x="75423" y="24717"/>
                  <a:pt x="76060" y="27692"/>
                </a:cubicBezTo>
                <a:cubicBezTo>
                  <a:pt x="76525" y="29858"/>
                  <a:pt x="77297" y="30769"/>
                  <a:pt x="77916" y="32307"/>
                </a:cubicBezTo>
                <a:cubicBezTo>
                  <a:pt x="78122" y="34615"/>
                  <a:pt x="78217" y="37104"/>
                  <a:pt x="78534" y="39230"/>
                </a:cubicBezTo>
                <a:cubicBezTo>
                  <a:pt x="79256" y="44079"/>
                  <a:pt x="80538" y="47814"/>
                  <a:pt x="81008" y="53076"/>
                </a:cubicBezTo>
                <a:lnTo>
                  <a:pt x="82244" y="66923"/>
                </a:lnTo>
                <a:cubicBezTo>
                  <a:pt x="82733" y="72394"/>
                  <a:pt x="82947" y="78227"/>
                  <a:pt x="84718" y="80769"/>
                </a:cubicBezTo>
                <a:cubicBezTo>
                  <a:pt x="86680" y="83585"/>
                  <a:pt x="90902" y="85384"/>
                  <a:pt x="90902" y="85384"/>
                </a:cubicBezTo>
                <a:cubicBezTo>
                  <a:pt x="95024" y="83846"/>
                  <a:pt x="99178" y="83211"/>
                  <a:pt x="103269" y="80769"/>
                </a:cubicBezTo>
                <a:cubicBezTo>
                  <a:pt x="104365" y="80114"/>
                  <a:pt x="105322" y="77608"/>
                  <a:pt x="106361" y="76153"/>
                </a:cubicBezTo>
                <a:cubicBezTo>
                  <a:pt x="108135" y="73670"/>
                  <a:pt x="108741" y="73356"/>
                  <a:pt x="110690" y="71538"/>
                </a:cubicBezTo>
                <a:cubicBezTo>
                  <a:pt x="111514" y="69230"/>
                  <a:pt x="112269" y="66523"/>
                  <a:pt x="113163" y="64615"/>
                </a:cubicBezTo>
                <a:cubicBezTo>
                  <a:pt x="113729" y="63408"/>
                  <a:pt x="114488" y="63721"/>
                  <a:pt x="115019" y="62307"/>
                </a:cubicBezTo>
                <a:cubicBezTo>
                  <a:pt x="115967" y="59778"/>
                  <a:pt x="116668" y="56153"/>
                  <a:pt x="117492" y="53076"/>
                </a:cubicBezTo>
                <a:cubicBezTo>
                  <a:pt x="118884" y="32304"/>
                  <a:pt x="117281" y="57797"/>
                  <a:pt x="118729" y="25384"/>
                </a:cubicBezTo>
                <a:cubicBezTo>
                  <a:pt x="118869" y="22256"/>
                  <a:pt x="119181" y="19263"/>
                  <a:pt x="119347" y="16153"/>
                </a:cubicBezTo>
                <a:cubicBezTo>
                  <a:pt x="120000" y="3983"/>
                  <a:pt x="119966" y="6586"/>
                  <a:pt x="119966" y="0"/>
                </a:cubicBez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9"/>
          <p:cNvSpPr/>
          <p:nvPr/>
        </p:nvSpPr>
        <p:spPr>
          <a:xfrm>
            <a:off x="4913312" y="5648325"/>
            <a:ext cx="161925" cy="66675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9"/>
          <p:cNvSpPr/>
          <p:nvPr/>
        </p:nvSpPr>
        <p:spPr>
          <a:xfrm rot="10800000">
            <a:off x="4114800" y="5648325"/>
            <a:ext cx="46037" cy="152400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9"/>
          <p:cNvSpPr/>
          <p:nvPr/>
        </p:nvSpPr>
        <p:spPr>
          <a:xfrm>
            <a:off x="622475" y="2210875"/>
            <a:ext cx="2307600" cy="1781700"/>
          </a:xfrm>
          <a:prstGeom prst="wedgeRoundRectCallout">
            <a:avLst>
              <a:gd fmla="val 53250" name="adj1"/>
              <a:gd fmla="val -104214" name="adj2"/>
              <a:gd fmla="val 0" name="adj3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THE FIRST SYLLABLE IS USUALLY CLOSED - IT CAN ALSO BE VOWEL-R</a:t>
            </a:r>
            <a:endParaRPr b="1"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7916"/>
            <a:ext cx="3129642" cy="3926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2" name="Google Shape;422;p50"/>
          <p:cNvGraphicFramePr/>
          <p:nvPr/>
        </p:nvGraphicFramePr>
        <p:xfrm>
          <a:off x="3931939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{34BB8FFC-2E48-49CE-8478-CB848802373C}</a:tableStyleId>
              </a:tblPr>
              <a:tblGrid>
                <a:gridCol w="1798675"/>
                <a:gridCol w="1568450"/>
              </a:tblGrid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cabin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edit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polish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solid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credit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finish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vivid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cabin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menu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panic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lavish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sonic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visit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tonic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limit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static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timid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edit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3" name="Google Shape;423;p50"/>
          <p:cNvSpPr/>
          <p:nvPr/>
        </p:nvSpPr>
        <p:spPr>
          <a:xfrm>
            <a:off x="3533122" y="84490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550" y="427225"/>
            <a:ext cx="8488174" cy="600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0" y="0"/>
            <a:ext cx="9144000" cy="87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708648" y="1188725"/>
            <a:ext cx="7834200" cy="51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7809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060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Why is syllable division important?</a:t>
            </a:r>
            <a:endParaRPr/>
          </a:p>
          <a:p>
            <a:pPr indent="-257809" lvl="0" marL="2286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Char char="•"/>
            </a:pPr>
            <a:r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Review of Syllable Types </a:t>
            </a:r>
            <a:r>
              <a:rPr b="0"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indent="-257809" lvl="0" marL="2286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Syllable Division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Rabbit / Ostrich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Tiger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Robin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Tur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tle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Lion 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522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2"/>
          <p:cNvSpPr txBox="1"/>
          <p:nvPr/>
        </p:nvSpPr>
        <p:spPr>
          <a:xfrm>
            <a:off x="83999" y="132800"/>
            <a:ext cx="57531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Notebook Template in the Drive☺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975" y="3675150"/>
            <a:ext cx="2834125" cy="289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925" y="657241"/>
            <a:ext cx="6672193" cy="28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2"/>
          <p:cNvSpPr txBox="1"/>
          <p:nvPr/>
        </p:nvSpPr>
        <p:spPr>
          <a:xfrm>
            <a:off x="145700" y="4891275"/>
            <a:ext cx="2775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Can use same template as 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tiger to make robin lesson (copy is in the robin folder)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3"/>
          <p:cNvSpPr txBox="1"/>
          <p:nvPr>
            <p:ph type="title"/>
          </p:nvPr>
        </p:nvSpPr>
        <p:spPr>
          <a:xfrm>
            <a:off x="1783725" y="121275"/>
            <a:ext cx="5029200" cy="609600"/>
          </a:xfrm>
          <a:prstGeom prst="rect">
            <a:avLst/>
          </a:prstGeom>
          <a:solidFill>
            <a:srgbClr val="F1CCF0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lang="en-US" sz="3600"/>
              <a:t>FLEX: Tiger or Robin </a:t>
            </a:r>
            <a:endParaRPr b="1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42" name="Google Shape;44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455" y="838200"/>
            <a:ext cx="6117145" cy="429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9650" y="4203700"/>
            <a:ext cx="2755900" cy="2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205" y="0"/>
            <a:ext cx="6140725" cy="570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9650" y="4203700"/>
            <a:ext cx="2755900" cy="2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4727" y="4262035"/>
            <a:ext cx="1806457" cy="240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816" y="605354"/>
            <a:ext cx="6574998" cy="485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148" y="294525"/>
            <a:ext cx="7828745" cy="570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4727" y="4262035"/>
            <a:ext cx="1806457" cy="240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7"/>
          <p:cNvSpPr txBox="1"/>
          <p:nvPr>
            <p:ph type="title"/>
          </p:nvPr>
        </p:nvSpPr>
        <p:spPr>
          <a:xfrm>
            <a:off x="2296492" y="5957623"/>
            <a:ext cx="5029200" cy="609600"/>
          </a:xfrm>
          <a:prstGeom prst="rect">
            <a:avLst/>
          </a:prstGeom>
          <a:solidFill>
            <a:srgbClr val="F1CCF0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lang="en-US" sz="3600"/>
              <a:t>FLEX: Tiger or Robin </a:t>
            </a:r>
            <a:endParaRPr b="1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67" name="Google Shape;46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4849" y="1638105"/>
            <a:ext cx="1806457" cy="240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6491" y="67376"/>
            <a:ext cx="4738357" cy="5890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1" y="1616429"/>
            <a:ext cx="7135649" cy="40488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74" name="Google Shape;474;p58"/>
          <p:cNvSpPr txBox="1"/>
          <p:nvPr/>
        </p:nvSpPr>
        <p:spPr>
          <a:xfrm>
            <a:off x="2438400" y="228600"/>
            <a:ext cx="5029200" cy="609600"/>
          </a:xfrm>
          <a:prstGeom prst="rect">
            <a:avLst/>
          </a:prstGeom>
          <a:solidFill>
            <a:srgbClr val="F1CCF0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Mixed Practice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/>
          <p:nvPr>
            <p:ph type="title"/>
          </p:nvPr>
        </p:nvSpPr>
        <p:spPr>
          <a:xfrm>
            <a:off x="2238875" y="146050"/>
            <a:ext cx="5797500" cy="762000"/>
          </a:xfrm>
          <a:prstGeom prst="rect">
            <a:avLst/>
          </a:prstGeom>
          <a:solidFill>
            <a:srgbClr val="F1CC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Consonant</a:t>
            </a:r>
            <a:r>
              <a:rPr b="1" lang="en-US" sz="3600"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le syllables</a:t>
            </a:r>
            <a:endParaRPr b="1"/>
          </a:p>
        </p:txBody>
      </p:sp>
      <p:pic>
        <p:nvPicPr>
          <p:cNvPr id="480" name="Google Shape;480;p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799" y="1108391"/>
            <a:ext cx="7162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/>
          <p:cNvSpPr/>
          <p:nvPr/>
        </p:nvSpPr>
        <p:spPr>
          <a:xfrm>
            <a:off x="906025" y="3052650"/>
            <a:ext cx="3359400" cy="36645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60"/>
          <p:cNvSpPr txBox="1"/>
          <p:nvPr/>
        </p:nvSpPr>
        <p:spPr>
          <a:xfrm>
            <a:off x="8351412" y="4215637"/>
            <a:ext cx="447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5"/>
              <a:buFont typeface="Arial"/>
              <a:buNone/>
            </a:pPr>
            <a:r>
              <a:rPr b="0" i="0" lang="en-US" sz="3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87" name="Google Shape;487;p60"/>
          <p:cNvSpPr txBox="1"/>
          <p:nvPr/>
        </p:nvSpPr>
        <p:spPr>
          <a:xfrm>
            <a:off x="7977625" y="4215637"/>
            <a:ext cx="3810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5"/>
              <a:buFont typeface="Arial"/>
              <a:buNone/>
            </a:pPr>
            <a:r>
              <a:rPr b="0" i="0" lang="en-US" sz="3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88" name="Google Shape;488;p60"/>
          <p:cNvSpPr txBox="1"/>
          <p:nvPr/>
        </p:nvSpPr>
        <p:spPr>
          <a:xfrm>
            <a:off x="7514137" y="4200637"/>
            <a:ext cx="4635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3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89" name="Google Shape;489;p60"/>
          <p:cNvSpPr/>
          <p:nvPr/>
        </p:nvSpPr>
        <p:spPr>
          <a:xfrm>
            <a:off x="7650625" y="4892725"/>
            <a:ext cx="1035000" cy="3969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B4599"/>
              </a:gs>
              <a:gs pos="100000">
                <a:srgbClr val="80217D"/>
              </a:gs>
            </a:gsLst>
            <a:path path="circle">
              <a:fillToRect r="100%" t="100%"/>
            </a:path>
            <a:tileRect b="-100%" l="-100%"/>
          </a:gra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0" name="Google Shape;490;p60"/>
          <p:cNvSpPr/>
          <p:nvPr/>
        </p:nvSpPr>
        <p:spPr>
          <a:xfrm>
            <a:off x="5924025" y="6124525"/>
            <a:ext cx="3060600" cy="673200"/>
          </a:xfrm>
          <a:custGeom>
            <a:rect b="b" l="l" r="r" t="t"/>
            <a:pathLst>
              <a:path extrusionOk="0" h="120000" w="120000">
                <a:moveTo>
                  <a:pt x="120000" y="31698"/>
                </a:moveTo>
                <a:cubicBezTo>
                  <a:pt x="119747" y="36293"/>
                  <a:pt x="119432" y="42999"/>
                  <a:pt x="119004" y="47547"/>
                </a:cubicBezTo>
                <a:cubicBezTo>
                  <a:pt x="118711" y="50649"/>
                  <a:pt x="118283" y="53469"/>
                  <a:pt x="118008" y="56603"/>
                </a:cubicBezTo>
                <a:cubicBezTo>
                  <a:pt x="117618" y="61035"/>
                  <a:pt x="117594" y="66217"/>
                  <a:pt x="117012" y="70188"/>
                </a:cubicBezTo>
                <a:lnTo>
                  <a:pt x="114024" y="90566"/>
                </a:lnTo>
                <a:cubicBezTo>
                  <a:pt x="113692" y="92830"/>
                  <a:pt x="113496" y="95658"/>
                  <a:pt x="113029" y="97358"/>
                </a:cubicBezTo>
                <a:cubicBezTo>
                  <a:pt x="112199" y="100377"/>
                  <a:pt x="111339" y="103232"/>
                  <a:pt x="110539" y="106415"/>
                </a:cubicBezTo>
                <a:cubicBezTo>
                  <a:pt x="108946" y="112750"/>
                  <a:pt x="109226" y="114772"/>
                  <a:pt x="107053" y="117735"/>
                </a:cubicBezTo>
                <a:cubicBezTo>
                  <a:pt x="106086" y="119054"/>
                  <a:pt x="105062" y="119245"/>
                  <a:pt x="104066" y="120000"/>
                </a:cubicBezTo>
                <a:cubicBezTo>
                  <a:pt x="100082" y="119245"/>
                  <a:pt x="96092" y="119027"/>
                  <a:pt x="92116" y="117735"/>
                </a:cubicBezTo>
                <a:cubicBezTo>
                  <a:pt x="91433" y="117514"/>
                  <a:pt x="90718" y="117015"/>
                  <a:pt x="90124" y="115471"/>
                </a:cubicBezTo>
                <a:cubicBezTo>
                  <a:pt x="89513" y="113883"/>
                  <a:pt x="89171" y="110729"/>
                  <a:pt x="88630" y="108679"/>
                </a:cubicBezTo>
                <a:cubicBezTo>
                  <a:pt x="86986" y="102447"/>
                  <a:pt x="87093" y="105158"/>
                  <a:pt x="85145" y="99622"/>
                </a:cubicBezTo>
                <a:cubicBezTo>
                  <a:pt x="84774" y="98568"/>
                  <a:pt x="82330" y="89608"/>
                  <a:pt x="81659" y="88301"/>
                </a:cubicBezTo>
                <a:cubicBezTo>
                  <a:pt x="81030" y="87076"/>
                  <a:pt x="80331" y="86792"/>
                  <a:pt x="79668" y="86037"/>
                </a:cubicBezTo>
                <a:lnTo>
                  <a:pt x="78672" y="72452"/>
                </a:lnTo>
                <a:cubicBezTo>
                  <a:pt x="78506" y="70188"/>
                  <a:pt x="78277" y="68000"/>
                  <a:pt x="78174" y="65660"/>
                </a:cubicBezTo>
                <a:cubicBezTo>
                  <a:pt x="77161" y="42644"/>
                  <a:pt x="78199" y="63792"/>
                  <a:pt x="77178" y="47547"/>
                </a:cubicBezTo>
                <a:cubicBezTo>
                  <a:pt x="76990" y="44555"/>
                  <a:pt x="76868" y="41482"/>
                  <a:pt x="76680" y="38490"/>
                </a:cubicBezTo>
                <a:cubicBezTo>
                  <a:pt x="76370" y="33563"/>
                  <a:pt x="75819" y="26666"/>
                  <a:pt x="75186" y="22641"/>
                </a:cubicBezTo>
                <a:cubicBezTo>
                  <a:pt x="74777" y="20035"/>
                  <a:pt x="74190" y="18113"/>
                  <a:pt x="73692" y="15849"/>
                </a:cubicBezTo>
                <a:cubicBezTo>
                  <a:pt x="73692" y="15849"/>
                  <a:pt x="74305" y="20551"/>
                  <a:pt x="74688" y="22641"/>
                </a:cubicBezTo>
                <a:cubicBezTo>
                  <a:pt x="75139" y="25101"/>
                  <a:pt x="75750" y="26906"/>
                  <a:pt x="76182" y="29433"/>
                </a:cubicBezTo>
                <a:cubicBezTo>
                  <a:pt x="76917" y="33729"/>
                  <a:pt x="78174" y="43018"/>
                  <a:pt x="78174" y="43018"/>
                </a:cubicBezTo>
                <a:cubicBezTo>
                  <a:pt x="77771" y="55845"/>
                  <a:pt x="77849" y="57249"/>
                  <a:pt x="77178" y="67924"/>
                </a:cubicBezTo>
                <a:cubicBezTo>
                  <a:pt x="77034" y="70219"/>
                  <a:pt x="77002" y="72833"/>
                  <a:pt x="76680" y="74716"/>
                </a:cubicBezTo>
                <a:cubicBezTo>
                  <a:pt x="75815" y="79771"/>
                  <a:pt x="74688" y="83773"/>
                  <a:pt x="73692" y="88301"/>
                </a:cubicBezTo>
                <a:cubicBezTo>
                  <a:pt x="73195" y="90566"/>
                  <a:pt x="72893" y="94567"/>
                  <a:pt x="72199" y="95094"/>
                </a:cubicBezTo>
                <a:cubicBezTo>
                  <a:pt x="68376" y="97991"/>
                  <a:pt x="70201" y="96458"/>
                  <a:pt x="66721" y="99622"/>
                </a:cubicBezTo>
                <a:cubicBezTo>
                  <a:pt x="50585" y="97526"/>
                  <a:pt x="53640" y="99052"/>
                  <a:pt x="42323" y="95094"/>
                </a:cubicBezTo>
                <a:cubicBezTo>
                  <a:pt x="40330" y="94397"/>
                  <a:pt x="38334" y="93833"/>
                  <a:pt x="36348" y="92830"/>
                </a:cubicBezTo>
                <a:cubicBezTo>
                  <a:pt x="31190" y="90224"/>
                  <a:pt x="35502" y="91155"/>
                  <a:pt x="29875" y="86037"/>
                </a:cubicBezTo>
                <a:cubicBezTo>
                  <a:pt x="27734" y="84090"/>
                  <a:pt x="25560" y="83018"/>
                  <a:pt x="23402" y="81509"/>
                </a:cubicBezTo>
                <a:cubicBezTo>
                  <a:pt x="16703" y="66277"/>
                  <a:pt x="26643" y="87884"/>
                  <a:pt x="18921" y="74716"/>
                </a:cubicBezTo>
                <a:cubicBezTo>
                  <a:pt x="18360" y="73761"/>
                  <a:pt x="17946" y="71538"/>
                  <a:pt x="17427" y="70188"/>
                </a:cubicBezTo>
                <a:cubicBezTo>
                  <a:pt x="16782" y="68514"/>
                  <a:pt x="16130" y="66845"/>
                  <a:pt x="15435" y="65660"/>
                </a:cubicBezTo>
                <a:cubicBezTo>
                  <a:pt x="14794" y="64567"/>
                  <a:pt x="14084" y="64488"/>
                  <a:pt x="13443" y="63396"/>
                </a:cubicBezTo>
                <a:cubicBezTo>
                  <a:pt x="12748" y="62211"/>
                  <a:pt x="12130" y="60238"/>
                  <a:pt x="11452" y="58867"/>
                </a:cubicBezTo>
                <a:cubicBezTo>
                  <a:pt x="9859" y="55648"/>
                  <a:pt x="8734" y="55040"/>
                  <a:pt x="7468" y="49811"/>
                </a:cubicBezTo>
                <a:cubicBezTo>
                  <a:pt x="6079" y="44067"/>
                  <a:pt x="4527" y="38802"/>
                  <a:pt x="3485" y="31698"/>
                </a:cubicBezTo>
                <a:cubicBezTo>
                  <a:pt x="1059" y="15149"/>
                  <a:pt x="4020" y="35957"/>
                  <a:pt x="1493" y="15849"/>
                </a:cubicBezTo>
                <a:cubicBezTo>
                  <a:pt x="1196" y="13486"/>
                  <a:pt x="829" y="11320"/>
                  <a:pt x="497" y="9056"/>
                </a:cubicBezTo>
                <a:lnTo>
                  <a:pt x="0" y="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523" y="186113"/>
            <a:ext cx="4196450" cy="29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0"/>
          <p:cNvSpPr txBox="1"/>
          <p:nvPr/>
        </p:nvSpPr>
        <p:spPr>
          <a:xfrm>
            <a:off x="0" y="186125"/>
            <a:ext cx="6186300" cy="523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see --CLE at the end of the word?</a:t>
            </a:r>
            <a:endParaRPr sz="2800"/>
          </a:p>
        </p:txBody>
      </p:sp>
      <p:sp>
        <p:nvSpPr>
          <p:cNvPr id="493" name="Google Shape;493;p60"/>
          <p:cNvSpPr txBox="1"/>
          <p:nvPr/>
        </p:nvSpPr>
        <p:spPr>
          <a:xfrm>
            <a:off x="-1" y="2460325"/>
            <a:ext cx="54087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the syllables &amp; read the word</a:t>
            </a:r>
            <a:endParaRPr/>
          </a:p>
        </p:txBody>
      </p:sp>
      <p:sp>
        <p:nvSpPr>
          <p:cNvPr id="494" name="Google Shape;494;p60"/>
          <p:cNvSpPr txBox="1"/>
          <p:nvPr/>
        </p:nvSpPr>
        <p:spPr>
          <a:xfrm>
            <a:off x="0" y="1666825"/>
            <a:ext cx="5408700" cy="523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word with a scoop or line</a:t>
            </a:r>
            <a:endParaRPr/>
          </a:p>
        </p:txBody>
      </p:sp>
      <p:sp>
        <p:nvSpPr>
          <p:cNvPr id="495" name="Google Shape;495;p60"/>
          <p:cNvSpPr txBox="1"/>
          <p:nvPr/>
        </p:nvSpPr>
        <p:spPr>
          <a:xfrm>
            <a:off x="0" y="926475"/>
            <a:ext cx="3114900" cy="52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 back three!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496" name="Google Shape;496;p60"/>
          <p:cNvSpPr txBox="1"/>
          <p:nvPr/>
        </p:nvSpPr>
        <p:spPr>
          <a:xfrm>
            <a:off x="6245875" y="3347700"/>
            <a:ext cx="3000000" cy="3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--</a:t>
            </a:r>
            <a:r>
              <a:rPr lang="en-US" sz="6000">
                <a:solidFill>
                  <a:srgbClr val="3366FF"/>
                </a:solidFill>
                <a:latin typeface="Cambria"/>
                <a:ea typeface="Cambria"/>
                <a:cs typeface="Cambria"/>
                <a:sym typeface="Cambria"/>
              </a:rPr>
              <a:t>cle</a:t>
            </a:r>
            <a:endParaRPr sz="6000">
              <a:solidFill>
                <a:srgbClr val="3366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366FF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6000">
              <a:solidFill>
                <a:srgbClr val="3366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turtle</a:t>
            </a:r>
            <a:endParaRPr sz="6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7" name="Google Shape;49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725" y="3147525"/>
            <a:ext cx="2691993" cy="35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1"/>
          <p:cNvSpPr/>
          <p:nvPr/>
        </p:nvSpPr>
        <p:spPr>
          <a:xfrm>
            <a:off x="-2624692" y="2577343"/>
            <a:ext cx="20698316" cy="677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61"/>
          <p:cNvSpPr txBox="1"/>
          <p:nvPr/>
        </p:nvSpPr>
        <p:spPr>
          <a:xfrm>
            <a:off x="5645426" y="980661"/>
            <a:ext cx="21866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7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pic>
        <p:nvPicPr>
          <p:cNvPr id="504" name="Google Shape;50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409" y="2577342"/>
            <a:ext cx="8065546" cy="4201047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1"/>
          <p:cNvSpPr txBox="1"/>
          <p:nvPr/>
        </p:nvSpPr>
        <p:spPr>
          <a:xfrm>
            <a:off x="290274" y="305000"/>
            <a:ext cx="2832900" cy="415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Closed/Consonant-le </a:t>
            </a:r>
            <a:endParaRPr b="1" sz="1700"/>
          </a:p>
        </p:txBody>
      </p:sp>
      <p:pic>
        <p:nvPicPr>
          <p:cNvPr id="506" name="Google Shape;50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175" y="253250"/>
            <a:ext cx="3287751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0" y="69750"/>
            <a:ext cx="904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lang="en-US" sz="3200">
                <a:latin typeface="Corbel"/>
                <a:ea typeface="Corbel"/>
                <a:cs typeface="Corbel"/>
                <a:sym typeface="Corbel"/>
              </a:rPr>
              <a:t>SAMPLE Discovery Approach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Teaching syllables</a:t>
            </a:r>
            <a:endParaRPr sz="4000"/>
          </a:p>
        </p:txBody>
      </p:sp>
      <p:sp>
        <p:nvSpPr>
          <p:cNvPr id="127" name="Google Shape;127;p17"/>
          <p:cNvSpPr txBox="1"/>
          <p:nvPr/>
        </p:nvSpPr>
        <p:spPr>
          <a:xfrm>
            <a:off x="102000" y="858175"/>
            <a:ext cx="8940000" cy="5677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b="0" i="0" lang="en-US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 method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953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Listen to these words</a:t>
            </a:r>
            <a:r>
              <a:rPr b="1" lang="en-US" sz="2800">
                <a:solidFill>
                  <a:schemeClr val="dk1"/>
                </a:solidFill>
              </a:rPr>
              <a:t>, what do you notice? </a:t>
            </a:r>
            <a:endParaRPr b="1" sz="2800">
              <a:solidFill>
                <a:schemeClr val="dk1"/>
              </a:solidFill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 How many syllable are in the word?  </a:t>
            </a:r>
            <a:endParaRPr b="1" sz="2800">
              <a:solidFill>
                <a:schemeClr val="dk1"/>
              </a:solidFill>
            </a:endParaRPr>
          </a:p>
          <a:p>
            <a:pPr indent="-14287" lvl="1" marL="14239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“</a:t>
            </a:r>
            <a:r>
              <a:rPr b="1" i="1" lang="en-US" sz="2800" u="sng">
                <a:solidFill>
                  <a:schemeClr val="dk1"/>
                </a:solidFill>
              </a:rPr>
              <a:t>rabbit, napkin, kitten</a:t>
            </a:r>
            <a:r>
              <a:rPr i="1" lang="en-US" sz="2800" u="sng">
                <a:solidFill>
                  <a:schemeClr val="dk1"/>
                </a:solidFill>
              </a:rPr>
              <a:t>” </a:t>
            </a:r>
            <a:r>
              <a:rPr lang="en-US" sz="2800" u="sng">
                <a:solidFill>
                  <a:schemeClr val="dk1"/>
                </a:solidFill>
              </a:rPr>
              <a:t> </a:t>
            </a:r>
            <a:endParaRPr b="1" sz="2800">
              <a:solidFill>
                <a:schemeClr val="dk1"/>
              </a:solidFill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Let’s l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at the words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1" lang="en-US" sz="2800" u="sng">
                <a:solidFill>
                  <a:schemeClr val="dk1"/>
                </a:solidFill>
              </a:rPr>
              <a:t>rabbit, napkin, kitten</a:t>
            </a:r>
            <a:r>
              <a:rPr i="1" lang="en-US" sz="2800" u="sng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chemeClr val="dk1"/>
                </a:solidFill>
              </a:rPr>
              <a:t>What do you notice?</a:t>
            </a:r>
            <a:r>
              <a:rPr b="1" lang="en-US" sz="2800" cap="none" strike="noStrike">
                <a:solidFill>
                  <a:schemeClr val="dk1"/>
                </a:solidFill>
              </a:rPr>
              <a:t>  </a:t>
            </a:r>
            <a:endParaRPr b="1"/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vowels are in each word?</a:t>
            </a:r>
            <a:endParaRPr/>
          </a:p>
          <a:p>
            <a:pPr indent="-14287" lvl="1" marL="509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see </a:t>
            </a:r>
            <a:r>
              <a:rPr b="1" lang="en-US" sz="2800">
                <a:solidFill>
                  <a:schemeClr val="dk1"/>
                </a:solidFill>
              </a:rPr>
              <a:t>in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1" lang="en-US" sz="2800">
                <a:solidFill>
                  <a:schemeClr val="dk1"/>
                </a:solidFill>
              </a:rPr>
              <a:t>middle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each word?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7" lvl="1" marL="50958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What do you notice about the two syllables?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325" y="602552"/>
            <a:ext cx="7471600" cy="507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150" y="922975"/>
            <a:ext cx="1533401" cy="11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480" y="379018"/>
            <a:ext cx="2186610" cy="1515718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3"/>
          <p:cNvSpPr txBox="1"/>
          <p:nvPr/>
        </p:nvSpPr>
        <p:spPr>
          <a:xfrm>
            <a:off x="5550072" y="429675"/>
            <a:ext cx="21866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7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graphicFrame>
        <p:nvGraphicFramePr>
          <p:cNvPr id="519" name="Google Shape;519;p63"/>
          <p:cNvGraphicFramePr/>
          <p:nvPr/>
        </p:nvGraphicFramePr>
        <p:xfrm>
          <a:off x="2606640" y="21137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{34BB8FFC-2E48-49CE-8478-CB848802373C}</a:tableStyleId>
              </a:tblPr>
              <a:tblGrid>
                <a:gridCol w="1649250"/>
                <a:gridCol w="2281475"/>
              </a:tblGrid>
              <a:tr h="7310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</a:t>
                      </a:r>
                      <a:endParaRPr sz="36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bridle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bugle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ladle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maple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rifle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sidle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stifle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trifle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0" name="Google Shape;520;p63"/>
          <p:cNvSpPr/>
          <p:nvPr/>
        </p:nvSpPr>
        <p:spPr>
          <a:xfrm>
            <a:off x="-8674170" y="2574887"/>
            <a:ext cx="26388044" cy="494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3"/>
          <p:cNvSpPr txBox="1"/>
          <p:nvPr/>
        </p:nvSpPr>
        <p:spPr>
          <a:xfrm>
            <a:off x="279524" y="402344"/>
            <a:ext cx="2435700" cy="415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Open/Consonant-le </a:t>
            </a:r>
            <a:endParaRPr b="1" sz="1700"/>
          </a:p>
        </p:txBody>
      </p:sp>
      <p:pic>
        <p:nvPicPr>
          <p:cNvPr id="522" name="Google Shape;52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7575" y="402350"/>
            <a:ext cx="2186600" cy="154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9414"/>
            <a:ext cx="9144000" cy="599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975" y="697050"/>
            <a:ext cx="1962950" cy="15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Google Shape;533;p65"/>
          <p:cNvGraphicFramePr/>
          <p:nvPr/>
        </p:nvGraphicFramePr>
        <p:xfrm>
          <a:off x="530087" y="243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{34BB8FFC-2E48-49CE-8478-CB848802373C}</a:tableStyleId>
              </a:tblPr>
              <a:tblGrid>
                <a:gridCol w="1453175"/>
                <a:gridCol w="2010225"/>
                <a:gridCol w="2373500"/>
                <a:gridCol w="1889125"/>
              </a:tblGrid>
              <a:tr h="74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Closed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Vowel-r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mixed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71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bundle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turtle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tumble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bugle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sparkle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dimple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hurdle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ladle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startle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scramble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burble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sparkle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tremble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hurdle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34" name="Google Shape;53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913" y="0"/>
            <a:ext cx="33528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5"/>
          <p:cNvSpPr txBox="1"/>
          <p:nvPr/>
        </p:nvSpPr>
        <p:spPr>
          <a:xfrm>
            <a:off x="5645426" y="980661"/>
            <a:ext cx="21866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7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pic>
        <p:nvPicPr>
          <p:cNvPr id="536" name="Google Shape;53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6112" y="166350"/>
            <a:ext cx="3052425" cy="21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73050"/>
            <a:ext cx="5451287" cy="6274029"/>
          </a:xfrm>
          <a:prstGeom prst="rect">
            <a:avLst/>
          </a:prstGeom>
          <a:noFill/>
          <a:ln cap="flat" cmpd="sng" w="9525">
            <a:solidFill>
              <a:srgbClr val="73B85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7"/>
          <p:cNvSpPr txBox="1"/>
          <p:nvPr/>
        </p:nvSpPr>
        <p:spPr>
          <a:xfrm>
            <a:off x="1652800" y="1230425"/>
            <a:ext cx="5055000" cy="5498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la/dle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jum/ble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ti/tle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stum/ble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puz/zle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bu/gle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gen/tle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t/>
            </a:r>
            <a:endParaRPr b="0" i="0" sz="5100" u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7" name="Google Shape;547;p67"/>
          <p:cNvSpPr txBox="1"/>
          <p:nvPr/>
        </p:nvSpPr>
        <p:spPr>
          <a:xfrm>
            <a:off x="1977650" y="144187"/>
            <a:ext cx="36228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or Closed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8"/>
          <p:cNvSpPr txBox="1"/>
          <p:nvPr/>
        </p:nvSpPr>
        <p:spPr>
          <a:xfrm>
            <a:off x="429049" y="185952"/>
            <a:ext cx="7512249" cy="41549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AUTOMATICITY OF READING : PHYLLIS E. FISHER – OXTON HOUSE </a:t>
            </a:r>
            <a:endParaRPr/>
          </a:p>
        </p:txBody>
      </p:sp>
      <p:pic>
        <p:nvPicPr>
          <p:cNvPr id="553" name="Google Shape;553;p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88" y="753948"/>
            <a:ext cx="5284557" cy="295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7012" y="3429000"/>
            <a:ext cx="4572000" cy="31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9"/>
          <p:cNvSpPr txBox="1"/>
          <p:nvPr/>
        </p:nvSpPr>
        <p:spPr>
          <a:xfrm>
            <a:off x="83999" y="132800"/>
            <a:ext cx="57531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&amp; materials are in the Drive☺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69"/>
          <p:cNvSpPr txBox="1"/>
          <p:nvPr/>
        </p:nvSpPr>
        <p:spPr>
          <a:xfrm>
            <a:off x="145700" y="4891275"/>
            <a:ext cx="277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00" y="777575"/>
            <a:ext cx="4089875" cy="53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474" y="42675"/>
            <a:ext cx="267425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5037" y="601574"/>
            <a:ext cx="4946526" cy="565484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70"/>
          <p:cNvSpPr/>
          <p:nvPr/>
        </p:nvSpPr>
        <p:spPr>
          <a:xfrm>
            <a:off x="4763902" y="6003625"/>
            <a:ext cx="3022500" cy="67950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70"/>
          <p:cNvSpPr/>
          <p:nvPr/>
        </p:nvSpPr>
        <p:spPr>
          <a:xfrm>
            <a:off x="5745219" y="4687863"/>
            <a:ext cx="1851000" cy="5970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70"/>
          <p:cNvSpPr txBox="1"/>
          <p:nvPr/>
        </p:nvSpPr>
        <p:spPr>
          <a:xfrm>
            <a:off x="0" y="489150"/>
            <a:ext cx="4454100" cy="9543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Spot &amp;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Dot the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vowels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(underneath)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571" name="Google Shape;571;p70"/>
          <p:cNvSpPr txBox="1"/>
          <p:nvPr/>
        </p:nvSpPr>
        <p:spPr>
          <a:xfrm>
            <a:off x="0" y="1722925"/>
            <a:ext cx="45432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Divide between the vowels </a:t>
            </a:r>
            <a:endParaRPr/>
          </a:p>
        </p:txBody>
      </p:sp>
      <p:sp>
        <p:nvSpPr>
          <p:cNvPr id="572" name="Google Shape;572;p70"/>
          <p:cNvSpPr txBox="1"/>
          <p:nvPr/>
        </p:nvSpPr>
        <p:spPr>
          <a:xfrm>
            <a:off x="0" y="2246125"/>
            <a:ext cx="45432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scooping or dividing the word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3" name="Google Shape;573;p70"/>
          <p:cNvSpPr txBox="1"/>
          <p:nvPr/>
        </p:nvSpPr>
        <p:spPr>
          <a:xfrm>
            <a:off x="0" y="3745925"/>
            <a:ext cx="5183700" cy="5232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each syllable, read the word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574" name="Google Shape;574;p70"/>
          <p:cNvSpPr/>
          <p:nvPr/>
        </p:nvSpPr>
        <p:spPr>
          <a:xfrm>
            <a:off x="6209991" y="493136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0"/>
          <p:cNvSpPr/>
          <p:nvPr/>
        </p:nvSpPr>
        <p:spPr>
          <a:xfrm>
            <a:off x="6711056" y="493137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0"/>
          <p:cNvSpPr/>
          <p:nvPr/>
        </p:nvSpPr>
        <p:spPr>
          <a:xfrm>
            <a:off x="6010715" y="6222776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0"/>
          <p:cNvSpPr/>
          <p:nvPr/>
        </p:nvSpPr>
        <p:spPr>
          <a:xfrm>
            <a:off x="6502200" y="6222769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6514" y="269429"/>
            <a:ext cx="4206240" cy="4808554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1"/>
          <p:cNvSpPr/>
          <p:nvPr/>
        </p:nvSpPr>
        <p:spPr>
          <a:xfrm>
            <a:off x="274649" y="2186600"/>
            <a:ext cx="3288600" cy="1975500"/>
          </a:xfrm>
          <a:prstGeom prst="wedgeRoundRectCallout">
            <a:avLst>
              <a:gd fmla="val 87201" name="adj1"/>
              <a:gd fmla="val -88431" name="adj2"/>
              <a:gd fmla="val 16667" name="adj3"/>
            </a:avLst>
          </a:prstGeom>
          <a:solidFill>
            <a:srgbClr val="B45F06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syllable will always be an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syllable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 vowel sound</a:t>
            </a:r>
            <a:endParaRPr sz="2200"/>
          </a:p>
        </p:txBody>
      </p:sp>
      <p:sp>
        <p:nvSpPr>
          <p:cNvPr id="584" name="Google Shape;584;p71"/>
          <p:cNvSpPr txBox="1"/>
          <p:nvPr/>
        </p:nvSpPr>
        <p:spPr>
          <a:xfrm>
            <a:off x="362950" y="5564698"/>
            <a:ext cx="5926200" cy="115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vowel team?   lion or loin </a:t>
            </a:r>
            <a:endParaRPr b="1"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does the word have?  create</a:t>
            </a:r>
            <a:endParaRPr b="1"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0" y="0"/>
            <a:ext cx="9144000" cy="669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lang="en-US" sz="3600">
                <a:latin typeface="Comic Sans MS"/>
                <a:ea typeface="Comic Sans MS"/>
                <a:cs typeface="Comic Sans MS"/>
                <a:sym typeface="Comic Sans MS"/>
              </a:rPr>
              <a:t>Why do we learn about </a:t>
            </a:r>
            <a:r>
              <a:rPr b="1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syllable types</a:t>
            </a:r>
            <a:r>
              <a:rPr b="1" lang="en-US" sz="360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33550" y="1284400"/>
            <a:ext cx="8896500" cy="55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It’s hard to figure out the vowel sound in a word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There are so many vowel sounds and ways to write the sounds 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marR="0" rtl="0" algn="l">
              <a:lnSpc>
                <a:spcPct val="200000"/>
              </a:lnSpc>
              <a:spcBef>
                <a:spcPts val="112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Words have patterns = the kind of syllable 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Word patterns help to figure out the sound of the vowel 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marR="0" rtl="0" algn="l">
              <a:lnSpc>
                <a:spcPct val="200000"/>
              </a:lnSpc>
              <a:spcBef>
                <a:spcPts val="112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It helps spelling and reading of words 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It helps to figure out words with many syllables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1287C3"/>
              </a:buClr>
              <a:buSzPts val="3770"/>
              <a:buFont typeface="Arial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9" name="Google Shape;589;p72"/>
          <p:cNvGraphicFramePr/>
          <p:nvPr/>
        </p:nvGraphicFramePr>
        <p:xfrm>
          <a:off x="3891987" y="9542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{34BB8FFC-2E48-49CE-8478-CB848802373C}</a:tableStyleId>
              </a:tblPr>
              <a:tblGrid>
                <a:gridCol w="2312575"/>
                <a:gridCol w="2016575"/>
              </a:tblGrid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poem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iodine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riot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defiant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diet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oasis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giant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rodeo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Leo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minuet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client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pioneer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neon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violet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0" name="Google Shape;590;p72"/>
          <p:cNvSpPr/>
          <p:nvPr/>
        </p:nvSpPr>
        <p:spPr>
          <a:xfrm>
            <a:off x="2406650" y="18256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64" y="1079724"/>
            <a:ext cx="2523317" cy="332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703" y="506027"/>
            <a:ext cx="8290810" cy="5845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166" y="150606"/>
            <a:ext cx="5030983" cy="6440693"/>
          </a:xfrm>
          <a:prstGeom prst="rect">
            <a:avLst/>
          </a:prstGeom>
          <a:noFill/>
          <a:ln cap="flat" cmpd="sng" w="38100">
            <a:solidFill>
              <a:srgbClr val="864EA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2" name="Google Shape;602;p74"/>
          <p:cNvSpPr txBox="1"/>
          <p:nvPr/>
        </p:nvSpPr>
        <p:spPr>
          <a:xfrm>
            <a:off x="266350" y="2444825"/>
            <a:ext cx="1493700" cy="12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  <a:endParaRPr b="1"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b="1"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</a:t>
            </a:r>
            <a:endParaRPr b="1" sz="22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2300" y="0"/>
            <a:ext cx="7251700" cy="65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5"/>
          <p:cNvSpPr txBox="1"/>
          <p:nvPr/>
        </p:nvSpPr>
        <p:spPr>
          <a:xfrm>
            <a:off x="369812" y="1674918"/>
            <a:ext cx="1429800" cy="12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  <a:endParaRPr b="1"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b="1"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</a:t>
            </a:r>
            <a:endParaRPr b="1" sz="22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6"/>
          <p:cNvSpPr txBox="1"/>
          <p:nvPr>
            <p:ph type="title"/>
          </p:nvPr>
        </p:nvSpPr>
        <p:spPr>
          <a:xfrm>
            <a:off x="803275" y="261937"/>
            <a:ext cx="7242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100"/>
              <a:buFont typeface="Corbel"/>
              <a:buNone/>
            </a:pPr>
            <a:r>
              <a:rPr b="1" i="1" lang="en-US" sz="44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Schwa happens!</a:t>
            </a:r>
            <a:endParaRPr b="1" i="1" sz="4400" u="none" cap="none" strike="noStrike">
              <a:solidFill>
                <a:srgbClr val="9B4599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100"/>
              <a:buFont typeface="Corbel"/>
              <a:buNone/>
            </a:pPr>
            <a:r>
              <a:rPr b="1" i="1" lang="en-US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All vowels can = </a:t>
            </a:r>
            <a:endParaRPr b="1" i="1">
              <a:solidFill>
                <a:srgbClr val="9B459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4" name="Google Shape;614;p76"/>
          <p:cNvSpPr txBox="1"/>
          <p:nvPr/>
        </p:nvSpPr>
        <p:spPr>
          <a:xfrm>
            <a:off x="762075" y="1737525"/>
            <a:ext cx="73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the neutral vowel in an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unaccented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unstressed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syllable.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5" name="Google Shape;615;p76"/>
          <p:cNvSpPr txBox="1"/>
          <p:nvPr/>
        </p:nvSpPr>
        <p:spPr>
          <a:xfrm rot="10800000">
            <a:off x="2002050" y="2964625"/>
            <a:ext cx="15177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9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en-US" sz="9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9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pic>
        <p:nvPicPr>
          <p:cNvPr id="616" name="Google Shape;61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257" y="2795278"/>
            <a:ext cx="2258442" cy="15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76"/>
          <p:cNvSpPr txBox="1"/>
          <p:nvPr/>
        </p:nvSpPr>
        <p:spPr>
          <a:xfrm>
            <a:off x="425825" y="4827625"/>
            <a:ext cx="8292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/ ½ u / = /short i/ =breath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 cannot hear vowel sound clearly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76"/>
          <p:cNvSpPr txBox="1"/>
          <p:nvPr/>
        </p:nvSpPr>
        <p:spPr>
          <a:xfrm>
            <a:off x="4280700" y="3072175"/>
            <a:ext cx="582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latin typeface="Calibri"/>
                <a:ea typeface="Calibri"/>
                <a:cs typeface="Calibri"/>
                <a:sym typeface="Calibri"/>
              </a:rPr>
              <a:t>=</a:t>
            </a:r>
            <a:endParaRPr b="1" sz="7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76"/>
          <p:cNvSpPr txBox="1"/>
          <p:nvPr/>
        </p:nvSpPr>
        <p:spPr>
          <a:xfrm flipH="1" rot="10800000">
            <a:off x="6364950" y="702075"/>
            <a:ext cx="96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/e/</a:t>
            </a:r>
            <a:endParaRPr sz="4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0042" y="271886"/>
            <a:ext cx="4419964" cy="631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347" y="806573"/>
            <a:ext cx="1335150" cy="15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D4E8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8"/>
          <p:cNvSpPr txBox="1"/>
          <p:nvPr/>
        </p:nvSpPr>
        <p:spPr>
          <a:xfrm>
            <a:off x="3337775" y="246850"/>
            <a:ext cx="283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SPELLING APPROACH 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50" y="1279775"/>
            <a:ext cx="8920101" cy="5073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50" y="311250"/>
            <a:ext cx="9037949" cy="62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259225" y="365125"/>
            <a:ext cx="3110700" cy="571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Syllable House </a:t>
            </a:r>
            <a:endParaRPr b="1"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175" y="171138"/>
            <a:ext cx="4561000" cy="65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640080" y="228600"/>
            <a:ext cx="804671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Terms used relating to sounds and words</a:t>
            </a:r>
            <a:endParaRPr b="1"/>
          </a:p>
        </p:txBody>
      </p:sp>
      <p:sp>
        <p:nvSpPr>
          <p:cNvPr id="152" name="Google Shape;152;p21"/>
          <p:cNvSpPr txBox="1"/>
          <p:nvPr/>
        </p:nvSpPr>
        <p:spPr>
          <a:xfrm>
            <a:off x="838200" y="1612900"/>
            <a:ext cx="7467600" cy="5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Breve /brev/ :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diacritical mark appearing over a vowel grapheme that that the vowel is short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signifies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Macron /ma  kroon/: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diacritical mark over a vowel grapheme that is long.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21"/>
          <p:cNvCxnSpPr/>
          <p:nvPr/>
        </p:nvCxnSpPr>
        <p:spPr>
          <a:xfrm>
            <a:off x="5588619" y="4297882"/>
            <a:ext cx="762000" cy="1587"/>
          </a:xfrm>
          <a:prstGeom prst="straightConnector1">
            <a:avLst/>
          </a:prstGeom>
          <a:noFill/>
          <a:ln cap="flat" cmpd="sng" w="5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21"/>
          <p:cNvSpPr/>
          <p:nvPr/>
        </p:nvSpPr>
        <p:spPr>
          <a:xfrm>
            <a:off x="4781802" y="1633378"/>
            <a:ext cx="806817" cy="495194"/>
          </a:xfrm>
          <a:custGeom>
            <a:rect b="b" l="l" r="r" t="t"/>
            <a:pathLst>
              <a:path extrusionOk="0" h="495194" w="806817">
                <a:moveTo>
                  <a:pt x="0" y="60806"/>
                </a:moveTo>
                <a:cubicBezTo>
                  <a:pt x="152400" y="279881"/>
                  <a:pt x="304800" y="498956"/>
                  <a:pt x="434340" y="495146"/>
                </a:cubicBezTo>
                <a:cubicBezTo>
                  <a:pt x="563880" y="491336"/>
                  <a:pt x="718185" y="116051"/>
                  <a:pt x="777240" y="37946"/>
                </a:cubicBezTo>
                <a:cubicBezTo>
                  <a:pt x="836295" y="-40159"/>
                  <a:pt x="788670" y="26516"/>
                  <a:pt x="788670" y="26516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iolet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