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058400" cx="73152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  <p:embeddedFont>
      <p:font typeface="Questrial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DCC160-1B2B-4E94-B714-FC45ADD38140}">
  <a:tblStyle styleId="{1CDCC160-1B2B-4E94-B714-FC45ADD3814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9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Questrial-regular.fntdata"/><Relationship Id="rId6" Type="http://schemas.openxmlformats.org/officeDocument/2006/relationships/slide" Target="slides/slide1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2367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/>
          <p:nvPr>
            <p:ph idx="2" type="sldImg"/>
          </p:nvPr>
        </p:nvSpPr>
        <p:spPr>
          <a:xfrm>
            <a:off x="2182367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/>
          <p:nvPr>
            <p:ph idx="2" type="sldImg"/>
          </p:nvPr>
        </p:nvSpPr>
        <p:spPr>
          <a:xfrm>
            <a:off x="2182367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/>
          <p:nvPr>
            <p:ph idx="2" type="sldImg"/>
          </p:nvPr>
        </p:nvSpPr>
        <p:spPr>
          <a:xfrm>
            <a:off x="2182367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/>
          <p:nvPr>
            <p:ph idx="2" type="sldImg"/>
          </p:nvPr>
        </p:nvSpPr>
        <p:spPr>
          <a:xfrm>
            <a:off x="2182367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idx="2" type="sldImg"/>
          </p:nvPr>
        </p:nvSpPr>
        <p:spPr>
          <a:xfrm>
            <a:off x="2182367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/>
          <p:nvPr>
            <p:ph idx="2" type="sldImg"/>
          </p:nvPr>
        </p:nvSpPr>
        <p:spPr>
          <a:xfrm>
            <a:off x="2182367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/>
          <p:nvPr>
            <p:ph idx="2" type="sldImg"/>
          </p:nvPr>
        </p:nvSpPr>
        <p:spPr>
          <a:xfrm>
            <a:off x="2182367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/>
          <p:nvPr>
            <p:ph idx="2" type="sldImg"/>
          </p:nvPr>
        </p:nvSpPr>
        <p:spPr>
          <a:xfrm>
            <a:off x="2182367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/>
          <p:nvPr>
            <p:ph idx="2" type="sldImg"/>
          </p:nvPr>
        </p:nvSpPr>
        <p:spPr>
          <a:xfrm>
            <a:off x="2182367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48640" y="3096314"/>
            <a:ext cx="6217800" cy="22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48640" y="5553882"/>
            <a:ext cx="6217800" cy="15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845427" y="9288597"/>
            <a:ext cx="438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5760" y="402802"/>
            <a:ext cx="6583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65760" y="2346960"/>
            <a:ext cx="65838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845427" y="9288597"/>
            <a:ext cx="438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65760" y="402802"/>
            <a:ext cx="6583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65760" y="2346960"/>
            <a:ext cx="31956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3753819" y="2346960"/>
            <a:ext cx="31956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6845427" y="9288597"/>
            <a:ext cx="438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65760" y="402802"/>
            <a:ext cx="6583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845427" y="9288597"/>
            <a:ext cx="438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365760" y="8616782"/>
            <a:ext cx="65838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845427" y="9288597"/>
            <a:ext cx="438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6845427" y="9288597"/>
            <a:ext cx="438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5760" y="402802"/>
            <a:ext cx="6583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5760" y="2346960"/>
            <a:ext cx="65838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845427" y="9288597"/>
            <a:ext cx="438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ctrTitle"/>
          </p:nvPr>
        </p:nvSpPr>
        <p:spPr>
          <a:xfrm>
            <a:off x="548640" y="3096314"/>
            <a:ext cx="6217800" cy="22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5000">
                <a:latin typeface="Century Gothic"/>
                <a:ea typeface="Century Gothic"/>
                <a:cs typeface="Century Gothic"/>
                <a:sym typeface="Century Gothic"/>
              </a:rPr>
              <a:t>Genius Gia </a:t>
            </a:r>
            <a:endParaRPr b="0" sz="5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5000">
                <a:latin typeface="Century Gothic"/>
                <a:ea typeface="Century Gothic"/>
                <a:cs typeface="Century Gothic"/>
                <a:sym typeface="Century Gothic"/>
              </a:rPr>
              <a:t>Makes a Sound</a:t>
            </a:r>
            <a:endParaRPr b="0" sz="5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/>
          </a:p>
        </p:txBody>
      </p:sp>
      <p:sp>
        <p:nvSpPr>
          <p:cNvPr id="35" name="Google Shape;35;p8"/>
          <p:cNvSpPr txBox="1"/>
          <p:nvPr>
            <p:ph idx="1" type="subTitle"/>
          </p:nvPr>
        </p:nvSpPr>
        <p:spPr>
          <a:xfrm>
            <a:off x="548640" y="5553882"/>
            <a:ext cx="6217800" cy="15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Written by Julia Lindsey</a:t>
            </a:r>
            <a:endParaRPr sz="26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Illustrated by Meghan Shea</a:t>
            </a:r>
            <a:endParaRPr/>
          </a:p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6845427" y="9288597"/>
            <a:ext cx="438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/>
        </p:nvSpPr>
        <p:spPr>
          <a:xfrm>
            <a:off x="721475" y="568950"/>
            <a:ext cx="58725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" name="Google Shape;42;p9"/>
          <p:cNvSpPr txBox="1"/>
          <p:nvPr/>
        </p:nvSpPr>
        <p:spPr>
          <a:xfrm>
            <a:off x="721350" y="7904375"/>
            <a:ext cx="58725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721475" y="5851000"/>
            <a:ext cx="5872500" cy="3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Hi! It’s me, Genius Gia. My brother, Liam, just got a drum set. Liam plays his drums a lot, and I want to join in. I want to make a guitar so I can play with Liam. Do you want to make a guitar with me</a:t>
            </a:r>
            <a:r>
              <a:rPr b="0" i="0" lang="en-GB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  <a:endParaRPr b="0" i="0" sz="24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3">
            <a:alphaModFix/>
          </a:blip>
          <a:srcRect b="0" l="37495" r="0" t="0"/>
          <a:stretch/>
        </p:blipFill>
        <p:spPr>
          <a:xfrm>
            <a:off x="721477" y="888275"/>
            <a:ext cx="5672904" cy="444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8225" y="1561723"/>
            <a:ext cx="2549625" cy="377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56160" y="1460275"/>
            <a:ext cx="1721691" cy="35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 rotWithShape="1">
          <a:blip r:embed="rId6">
            <a:alphaModFix/>
          </a:blip>
          <a:srcRect b="0" l="0" r="18856" t="0"/>
          <a:stretch/>
        </p:blipFill>
        <p:spPr>
          <a:xfrm>
            <a:off x="3271100" y="2678063"/>
            <a:ext cx="2882675" cy="261978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6845427" y="9288597"/>
            <a:ext cx="438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>
            <a:off x="721475" y="568950"/>
            <a:ext cx="58725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4" name="Google Shape;54;p10"/>
          <p:cNvSpPr txBox="1"/>
          <p:nvPr/>
        </p:nvSpPr>
        <p:spPr>
          <a:xfrm>
            <a:off x="721350" y="7904375"/>
            <a:ext cx="58725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5" name="Google Shape;55;p10"/>
          <p:cNvSpPr txBox="1"/>
          <p:nvPr/>
        </p:nvSpPr>
        <p:spPr>
          <a:xfrm>
            <a:off x="721475" y="7006850"/>
            <a:ext cx="5872500" cy="2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1: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 an adult for help so you can make your guitar. I am going to ask my mom. 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0"/>
          <p:cNvPicPr preferRelativeResize="0"/>
          <p:nvPr/>
        </p:nvPicPr>
        <p:blipFill rotWithShape="1">
          <a:blip r:embed="rId3">
            <a:alphaModFix/>
          </a:blip>
          <a:srcRect b="0" l="13094" r="24401" t="0"/>
          <a:stretch/>
        </p:blipFill>
        <p:spPr>
          <a:xfrm>
            <a:off x="721474" y="2240875"/>
            <a:ext cx="6164748" cy="44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0"/>
          <p:cNvPicPr preferRelativeResize="0"/>
          <p:nvPr/>
        </p:nvPicPr>
        <p:blipFill rotWithShape="1">
          <a:blip r:embed="rId4">
            <a:alphaModFix/>
          </a:blip>
          <a:srcRect b="0" l="0" r="0" t="2940"/>
          <a:stretch/>
        </p:blipFill>
        <p:spPr>
          <a:xfrm>
            <a:off x="3982394" y="2240875"/>
            <a:ext cx="1892813" cy="44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05750" y="2800852"/>
            <a:ext cx="1892800" cy="381579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/>
          <p:nvPr/>
        </p:nvSpPr>
        <p:spPr>
          <a:xfrm>
            <a:off x="915450" y="321450"/>
            <a:ext cx="5872500" cy="2089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“Mom, can you help me make a guitar</a:t>
            </a:r>
            <a:r>
              <a:rPr b="0" i="0" lang="en-GB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  <a:r>
              <a:rPr b="0" i="0" lang="en-GB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16804">
            <a:off x="4641184" y="1234799"/>
            <a:ext cx="1783582" cy="68370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6845427" y="9288597"/>
            <a:ext cx="438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/>
        </p:nvSpPr>
        <p:spPr>
          <a:xfrm>
            <a:off x="721475" y="568950"/>
            <a:ext cx="58725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7" name="Google Shape;67;p11"/>
          <p:cNvSpPr txBox="1"/>
          <p:nvPr/>
        </p:nvSpPr>
        <p:spPr>
          <a:xfrm>
            <a:off x="721350" y="7904375"/>
            <a:ext cx="58725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8" name="Google Shape;68;p11"/>
          <p:cNvSpPr txBox="1"/>
          <p:nvPr/>
        </p:nvSpPr>
        <p:spPr>
          <a:xfrm>
            <a:off x="721475" y="6810100"/>
            <a:ext cx="5872500" cy="24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2: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a box, an old paper tube, some rubber bands, and tape. You will also need scissors. I also got some paint!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" name="Google Shape;6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247" y="4724335"/>
            <a:ext cx="1750750" cy="118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8100" y="5076638"/>
            <a:ext cx="1750750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/>
          <p:nvPr/>
        </p:nvSpPr>
        <p:spPr>
          <a:xfrm>
            <a:off x="3268850" y="5456100"/>
            <a:ext cx="96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boxes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9846" y="819769"/>
            <a:ext cx="1802859" cy="125257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/>
        </p:nvSpPr>
        <p:spPr>
          <a:xfrm>
            <a:off x="2732695" y="809075"/>
            <a:ext cx="241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rubber bands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6218" y="2278592"/>
            <a:ext cx="1481976" cy="163485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1"/>
          <p:cNvSpPr txBox="1"/>
          <p:nvPr/>
        </p:nvSpPr>
        <p:spPr>
          <a:xfrm>
            <a:off x="2188569" y="2242633"/>
            <a:ext cx="105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tape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" name="Google Shape;76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92523" y="1485209"/>
            <a:ext cx="2397659" cy="10549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/>
          <p:nvPr/>
        </p:nvSpPr>
        <p:spPr>
          <a:xfrm>
            <a:off x="4874847" y="2242633"/>
            <a:ext cx="133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scissors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" name="Google Shape;78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3156973" y="2419094"/>
            <a:ext cx="2011480" cy="303978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/>
          <p:nvPr/>
        </p:nvSpPr>
        <p:spPr>
          <a:xfrm>
            <a:off x="4985201" y="3735351"/>
            <a:ext cx="133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paint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6845427" y="9288597"/>
            <a:ext cx="438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/>
        </p:nvSpPr>
        <p:spPr>
          <a:xfrm>
            <a:off x="721475" y="568950"/>
            <a:ext cx="58725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6" name="Google Shape;86;p12"/>
          <p:cNvSpPr txBox="1"/>
          <p:nvPr/>
        </p:nvSpPr>
        <p:spPr>
          <a:xfrm>
            <a:off x="721350" y="7904375"/>
            <a:ext cx="58725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721350" y="6202650"/>
            <a:ext cx="5872500" cy="24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3: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 the adult to cut a hole in the box and cut each rubber band with the scissors.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" name="Google Shape;88;p12"/>
          <p:cNvPicPr preferRelativeResize="0"/>
          <p:nvPr/>
        </p:nvPicPr>
        <p:blipFill rotWithShape="1">
          <a:blip r:embed="rId3">
            <a:alphaModFix/>
          </a:blip>
          <a:srcRect b="31580" l="0" r="0" t="0"/>
          <a:stretch/>
        </p:blipFill>
        <p:spPr>
          <a:xfrm flipH="1">
            <a:off x="721350" y="888275"/>
            <a:ext cx="3223272" cy="442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70695">
            <a:off x="2211670" y="2785324"/>
            <a:ext cx="1812563" cy="835478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0" name="Google Shape;90;p12"/>
          <p:cNvSpPr txBox="1"/>
          <p:nvPr/>
        </p:nvSpPr>
        <p:spPr>
          <a:xfrm>
            <a:off x="3580242" y="2825082"/>
            <a:ext cx="134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scissors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2"/>
          <p:cNvSpPr txBox="1"/>
          <p:nvPr/>
        </p:nvSpPr>
        <p:spPr>
          <a:xfrm>
            <a:off x="4923087" y="4627691"/>
            <a:ext cx="85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box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2"/>
          <p:cNvSpPr txBox="1"/>
          <p:nvPr/>
        </p:nvSpPr>
        <p:spPr>
          <a:xfrm>
            <a:off x="2387757" y="958183"/>
            <a:ext cx="119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adult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5604" y="3473060"/>
            <a:ext cx="2423946" cy="131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80249" y="958175"/>
            <a:ext cx="1309420" cy="110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 txBox="1"/>
          <p:nvPr/>
        </p:nvSpPr>
        <p:spPr>
          <a:xfrm>
            <a:off x="4889675" y="1597438"/>
            <a:ext cx="175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rubber bands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6845427" y="9288597"/>
            <a:ext cx="438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/>
        </p:nvSpPr>
        <p:spPr>
          <a:xfrm>
            <a:off x="721475" y="568950"/>
            <a:ext cx="58725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721350" y="7904375"/>
            <a:ext cx="58725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721350" y="6202650"/>
            <a:ext cx="5872500" cy="24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4: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 to paint! I will make my guitar pink and green.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129113" y="999938"/>
            <a:ext cx="1768025" cy="22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/>
        </p:nvSpPr>
        <p:spPr>
          <a:xfrm>
            <a:off x="2610500" y="1924850"/>
            <a:ext cx="96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paint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0508" y="3159600"/>
            <a:ext cx="3955692" cy="24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/>
          <p:nvPr>
            <p:ph idx="12" type="sldNum"/>
          </p:nvPr>
        </p:nvSpPr>
        <p:spPr>
          <a:xfrm>
            <a:off x="6845427" y="9288597"/>
            <a:ext cx="438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/>
        </p:nvSpPr>
        <p:spPr>
          <a:xfrm>
            <a:off x="721475" y="568950"/>
            <a:ext cx="58725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721350" y="7904375"/>
            <a:ext cx="58725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721350" y="6546950"/>
            <a:ext cx="5872500" cy="28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5: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Tape the rubber bands on one side of the hole. Stretch each rubber band over the hole. Tape it to the other side.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5658" y="1019898"/>
            <a:ext cx="1230280" cy="182455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/>
        </p:nvSpPr>
        <p:spPr>
          <a:xfrm>
            <a:off x="5097638" y="1362025"/>
            <a:ext cx="8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tape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7" name="Google Shape;11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475" y="2190998"/>
            <a:ext cx="1496665" cy="139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 txBox="1"/>
          <p:nvPr/>
        </p:nvSpPr>
        <p:spPr>
          <a:xfrm>
            <a:off x="1116946" y="1588554"/>
            <a:ext cx="200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rubber bands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16251" y="4204175"/>
            <a:ext cx="3605975" cy="216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/>
          <p:nvPr/>
        </p:nvSpPr>
        <p:spPr>
          <a:xfrm>
            <a:off x="5195876" y="3588918"/>
            <a:ext cx="82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hole 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3">
            <a:alphaModFix/>
          </a:blip>
          <a:srcRect b="32130" l="53309" r="30608" t="25323"/>
          <a:stretch/>
        </p:blipFill>
        <p:spPr>
          <a:xfrm rot="-1390968">
            <a:off x="3244280" y="4429758"/>
            <a:ext cx="183218" cy="62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/>
          <p:cNvSpPr txBox="1"/>
          <p:nvPr/>
        </p:nvSpPr>
        <p:spPr>
          <a:xfrm>
            <a:off x="3782613" y="3293457"/>
            <a:ext cx="95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band 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2783823" y="3346200"/>
            <a:ext cx="95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tape 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4" name="Google Shape;124;p14"/>
          <p:cNvCxnSpPr/>
          <p:nvPr/>
        </p:nvCxnSpPr>
        <p:spPr>
          <a:xfrm flipH="1" rot="10800000">
            <a:off x="3413881" y="4568963"/>
            <a:ext cx="1852200" cy="152700"/>
          </a:xfrm>
          <a:prstGeom prst="straightConnector1">
            <a:avLst/>
          </a:prstGeom>
          <a:noFill/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14"/>
          <p:cNvCxnSpPr/>
          <p:nvPr/>
        </p:nvCxnSpPr>
        <p:spPr>
          <a:xfrm flipH="1" rot="10800000">
            <a:off x="3483506" y="4680738"/>
            <a:ext cx="1852200" cy="152700"/>
          </a:xfrm>
          <a:prstGeom prst="straightConnector1">
            <a:avLst/>
          </a:prstGeom>
          <a:noFill/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" name="Google Shape;126;p14"/>
          <p:cNvCxnSpPr/>
          <p:nvPr/>
        </p:nvCxnSpPr>
        <p:spPr>
          <a:xfrm flipH="1" rot="10800000">
            <a:off x="3365906" y="4473463"/>
            <a:ext cx="1852200" cy="152700"/>
          </a:xfrm>
          <a:prstGeom prst="straightConnector1">
            <a:avLst/>
          </a:prstGeom>
          <a:noFill/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4"/>
          <p:cNvCxnSpPr/>
          <p:nvPr/>
        </p:nvCxnSpPr>
        <p:spPr>
          <a:xfrm rot="10800000">
            <a:off x="3198275" y="3746200"/>
            <a:ext cx="125400" cy="761400"/>
          </a:xfrm>
          <a:prstGeom prst="straightConnector1">
            <a:avLst/>
          </a:prstGeom>
          <a:noFill/>
          <a:ln cap="flat" cmpd="sng" w="19050">
            <a:solidFill>
              <a:srgbClr val="FFAB4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128" name="Google Shape;128;p14"/>
          <p:cNvCxnSpPr/>
          <p:nvPr/>
        </p:nvCxnSpPr>
        <p:spPr>
          <a:xfrm rot="10800000">
            <a:off x="4371550" y="3748900"/>
            <a:ext cx="6300" cy="756000"/>
          </a:xfrm>
          <a:prstGeom prst="straightConnector1">
            <a:avLst/>
          </a:prstGeom>
          <a:noFill/>
          <a:ln cap="flat" cmpd="sng" w="19050">
            <a:solidFill>
              <a:srgbClr val="FFAB4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129" name="Google Shape;129;p14"/>
          <p:cNvCxnSpPr/>
          <p:nvPr/>
        </p:nvCxnSpPr>
        <p:spPr>
          <a:xfrm flipH="1" rot="10800000">
            <a:off x="5260325" y="3956438"/>
            <a:ext cx="594900" cy="457800"/>
          </a:xfrm>
          <a:prstGeom prst="straightConnector1">
            <a:avLst/>
          </a:prstGeom>
          <a:noFill/>
          <a:ln cap="flat" cmpd="sng" w="19050">
            <a:solidFill>
              <a:srgbClr val="FFAB4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30" name="Google Shape;130;p14"/>
          <p:cNvSpPr txBox="1"/>
          <p:nvPr>
            <p:ph idx="12" type="sldNum"/>
          </p:nvPr>
        </p:nvSpPr>
        <p:spPr>
          <a:xfrm>
            <a:off x="6845427" y="9288597"/>
            <a:ext cx="438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/>
          <p:nvPr/>
        </p:nvSpPr>
        <p:spPr>
          <a:xfrm>
            <a:off x="721475" y="568950"/>
            <a:ext cx="58725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721350" y="7904375"/>
            <a:ext cx="58725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621675" y="5497175"/>
            <a:ext cx="58725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guitar is done so I can strum, strum, strum when Liam plays his drums. We can make many sounds!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you want to make a guitar</a:t>
            </a:r>
            <a:r>
              <a:rPr b="0" i="0" lang="en-GB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? </a:t>
            </a:r>
            <a:r>
              <a:rPr b="0" i="0" lang="en-GB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could you make that would make lots of sounds</a:t>
            </a:r>
            <a:r>
              <a:rPr b="0" i="0" lang="en-GB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? </a:t>
            </a:r>
            <a:endParaRPr b="0" i="0" sz="24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3">
            <a:alphaModFix/>
          </a:blip>
          <a:srcRect b="0" l="37495" r="0" t="0"/>
          <a:stretch/>
        </p:blipFill>
        <p:spPr>
          <a:xfrm>
            <a:off x="736666" y="839100"/>
            <a:ext cx="5510160" cy="44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8638" y="1835187"/>
            <a:ext cx="1691425" cy="3090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 rotWithShape="1">
          <a:blip r:embed="rId5">
            <a:alphaModFix/>
          </a:blip>
          <a:srcRect b="0" l="0" r="18856" t="0"/>
          <a:stretch/>
        </p:blipFill>
        <p:spPr>
          <a:xfrm>
            <a:off x="2902568" y="2502276"/>
            <a:ext cx="3344251" cy="2697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0058" y="1164690"/>
            <a:ext cx="2668772" cy="403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2671236">
            <a:off x="837967" y="2362732"/>
            <a:ext cx="1738206" cy="92619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idx="12" type="sldNum"/>
          </p:nvPr>
        </p:nvSpPr>
        <p:spPr>
          <a:xfrm>
            <a:off x="6845427" y="9288597"/>
            <a:ext cx="438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365710" y="960677"/>
            <a:ext cx="6583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GB" sz="2600">
                <a:latin typeface="Calibri"/>
                <a:ea typeface="Calibri"/>
                <a:cs typeface="Calibri"/>
                <a:sym typeface="Calibri"/>
              </a:rPr>
              <a:t>Teacher Guide 4.2: </a:t>
            </a:r>
            <a:r>
              <a:rPr b="0" i="1" lang="en-GB" sz="2600">
                <a:latin typeface="Calibri"/>
                <a:ea typeface="Calibri"/>
                <a:cs typeface="Calibri"/>
                <a:sym typeface="Calibri"/>
              </a:rPr>
              <a:t>Genius Gia Makes a Sound</a:t>
            </a:r>
            <a:endParaRPr b="0" i="1" sz="26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9" name="Google Shape;149;p16"/>
          <p:cNvGraphicFramePr/>
          <p:nvPr/>
        </p:nvGraphicFramePr>
        <p:xfrm>
          <a:off x="516663" y="28290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{1CDCC160-1B2B-4E94-B714-FC45ADD38140}</a:tableStyleId>
              </a:tblPr>
              <a:tblGrid>
                <a:gridCol w="2436600"/>
                <a:gridCol w="3845250"/>
              </a:tblGrid>
              <a:tr h="65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Decodability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91%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Letter-Sound Focus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CVCe with suffix s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Fundations Alignment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 11, Week 3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Trick Words and other High Frequency Words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want, other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Vocabulary and Challenge Words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genius, guitar, adult, paper, rubber, scissors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Fo1 Weekly Question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do sounds change?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0" name="Google Shape;150;p16"/>
          <p:cNvSpPr txBox="1"/>
          <p:nvPr>
            <p:ph idx="12" type="sldNum"/>
          </p:nvPr>
        </p:nvSpPr>
        <p:spPr>
          <a:xfrm>
            <a:off x="6845427" y="9288597"/>
            <a:ext cx="438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