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/>
              <a:t>What is the baseword?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cuter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slated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shiny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filing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tubing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storing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wiring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dared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gri</a:t>
            </a:r>
            <a:r>
              <a:rPr lang="en">
                <a:highlight>
                  <a:srgbClr val="00FF00"/>
                </a:highlight>
              </a:rPr>
              <a:t>p</a:t>
            </a:r>
            <a:r>
              <a:rPr lang="en"/>
              <a:t>ing </a:t>
            </a:r>
            <a:endParaRPr/>
          </a:p>
        </p:txBody>
      </p:sp>
      <p:cxnSp>
        <p:nvCxnSpPr>
          <p:cNvPr id="142" name="Google Shape;142;p30"/>
          <p:cNvCxnSpPr/>
          <p:nvPr/>
        </p:nvCxnSpPr>
        <p:spPr>
          <a:xfrm flipH="1" rot="10800000">
            <a:off x="4183100" y="2363450"/>
            <a:ext cx="362700" cy="108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frozen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407750" y="730975"/>
            <a:ext cx="8520600" cy="1696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3000"/>
              <a:t>Remember: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" u="sng"/>
              <a:t>The Dropping Rule:  </a:t>
            </a:r>
            <a:endParaRPr b="1" u="sng"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2689125" y="2972825"/>
            <a:ext cx="3724200" cy="11097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solidFill>
                  <a:srgbClr val="FF0000"/>
                </a:solidFill>
                <a:highlight>
                  <a:srgbClr val="FFFF00"/>
                </a:highlight>
              </a:rPr>
              <a:t>vce</a:t>
            </a:r>
            <a:r>
              <a:rPr b="1" lang="en">
                <a:solidFill>
                  <a:srgbClr val="000000"/>
                </a:solidFill>
              </a:rPr>
              <a:t> pattern = 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>
                <a:solidFill>
                  <a:srgbClr val="000000"/>
                </a:solidFill>
              </a:rPr>
              <a:t>silent-e words </a:t>
            </a:r>
            <a:endParaRPr b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timed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icy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scaring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bared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shady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waded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striped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pining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typed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