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Corbel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rbel-regular.fntdata"/><Relationship Id="rId10" Type="http://schemas.openxmlformats.org/officeDocument/2006/relationships/slide" Target="slides/slide5.xml"/><Relationship Id="rId13" Type="http://schemas.openxmlformats.org/officeDocument/2006/relationships/font" Target="fonts/Corbel-italic.fntdata"/><Relationship Id="rId12" Type="http://schemas.openxmlformats.org/officeDocument/2006/relationships/font" Target="fonts/Corbel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Corbel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c6c0f0ea07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c6c0f0ea0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g2c6c0f0ea07_0_0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c6c0f0ea0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67" name="Google Shape;67;g2c6c0f0ea07_0_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6c0f0ea0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c6c0f0ea0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c6c0f0ea07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c6c0f0ea07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SCHWA HAPPENS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/>
          <p:nvPr/>
        </p:nvSpPr>
        <p:spPr>
          <a:xfrm>
            <a:off x="5496100" y="3508150"/>
            <a:ext cx="3314700" cy="800100"/>
          </a:xfrm>
          <a:prstGeom prst="wedgeRoundRectCallout">
            <a:avLst>
              <a:gd fmla="val -61406" name="adj1"/>
              <a:gd fmla="val -50715" name="adj2"/>
              <a:gd fmla="val 0" name="adj3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3475" y="1824131"/>
            <a:ext cx="5479107" cy="161563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>
            <p:ph type="title"/>
          </p:nvPr>
        </p:nvSpPr>
        <p:spPr>
          <a:xfrm>
            <a:off x="905063" y="173765"/>
            <a:ext cx="72423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1100"/>
              <a:buFont typeface="Corbel"/>
              <a:buNone/>
            </a:pPr>
            <a:r>
              <a:rPr b="1" i="1" lang="en" sz="4400" u="none" cap="none" strike="noStrike">
                <a:latin typeface="Corbel"/>
                <a:ea typeface="Corbel"/>
                <a:cs typeface="Corbel"/>
                <a:sym typeface="Corbel"/>
              </a:rPr>
              <a:t>Schwa happens!</a:t>
            </a:r>
            <a:endParaRPr b="1" i="1"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5653450" y="3613625"/>
            <a:ext cx="3000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Vowels can become a </a:t>
            </a:r>
            <a:r>
              <a:rPr b="1" i="1" lang="en" sz="1600" u="sng">
                <a:solidFill>
                  <a:schemeClr val="dk1"/>
                </a:solidFill>
              </a:rPr>
              <a:t>schwa</a:t>
            </a:r>
            <a:r>
              <a:rPr lang="en" sz="1600">
                <a:solidFill>
                  <a:schemeClr val="dk1"/>
                </a:solidFill>
              </a:rPr>
              <a:t>, 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 bit lazy </a:t>
            </a:r>
            <a:endParaRPr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803275" y="196453"/>
            <a:ext cx="72423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1100"/>
              <a:buFont typeface="Corbel"/>
              <a:buNone/>
            </a:pPr>
            <a:r>
              <a:rPr b="1" i="1" lang="en" sz="4400" u="none" cap="none" strike="noStrike">
                <a:solidFill>
                  <a:srgbClr val="9B4599"/>
                </a:solidFill>
                <a:latin typeface="Corbel"/>
                <a:ea typeface="Corbel"/>
                <a:cs typeface="Corbel"/>
                <a:sym typeface="Corbel"/>
              </a:rPr>
              <a:t>Schwa happens!</a:t>
            </a:r>
            <a:endParaRPr b="1" i="1" sz="4400" u="none" cap="none" strike="noStrike">
              <a:solidFill>
                <a:srgbClr val="9B4599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1100"/>
              <a:buFont typeface="Corbel"/>
              <a:buNone/>
            </a:pPr>
            <a:r>
              <a:rPr b="1" i="1" lang="en">
                <a:solidFill>
                  <a:srgbClr val="9B4599"/>
                </a:solidFill>
                <a:latin typeface="Corbel"/>
                <a:ea typeface="Corbel"/>
                <a:cs typeface="Corbel"/>
                <a:sym typeface="Corbel"/>
              </a:rPr>
              <a:t>All vowels can = </a:t>
            </a:r>
            <a:endParaRPr b="1" i="1">
              <a:solidFill>
                <a:srgbClr val="9B459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762075" y="1303144"/>
            <a:ext cx="73248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78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is the neutral vowel in an </a:t>
            </a:r>
            <a:r>
              <a:rPr b="1" i="1" lang="en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unaccented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1" i="0" lang="en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</a:t>
            </a:r>
            <a:r>
              <a:rPr b="1" i="1" lang="en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unstressed </a:t>
            </a:r>
            <a:r>
              <a:rPr b="1" i="0" lang="en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syllable.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 txBox="1"/>
          <p:nvPr/>
        </p:nvSpPr>
        <p:spPr>
          <a:xfrm rot="10800000">
            <a:off x="2002050" y="2223544"/>
            <a:ext cx="1517700" cy="11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</a:pPr>
            <a:r>
              <a:rPr b="0" i="0" lang="en" sz="9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/e/</a:t>
            </a:r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4257" y="2096458"/>
            <a:ext cx="1693832" cy="117742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425825" y="3620719"/>
            <a:ext cx="82923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latin typeface="Calibri"/>
                <a:ea typeface="Calibri"/>
                <a:cs typeface="Calibri"/>
                <a:sym typeface="Calibri"/>
              </a:rPr>
              <a:t>/ ½ u / = /short i/ =breath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latin typeface="Calibri"/>
                <a:ea typeface="Calibri"/>
                <a:cs typeface="Calibri"/>
                <a:sym typeface="Calibri"/>
              </a:rPr>
              <a:t> cannot hear vowel sound clearly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4280700" y="2304131"/>
            <a:ext cx="5826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200">
                <a:latin typeface="Calibri"/>
                <a:ea typeface="Calibri"/>
                <a:cs typeface="Calibri"/>
                <a:sym typeface="Calibri"/>
              </a:rPr>
              <a:t>=</a:t>
            </a:r>
            <a:endParaRPr b="1" sz="7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5"/>
          <p:cNvSpPr txBox="1"/>
          <p:nvPr/>
        </p:nvSpPr>
        <p:spPr>
          <a:xfrm flipH="1" rot="10800000">
            <a:off x="6364950" y="295706"/>
            <a:ext cx="968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dk1"/>
                </a:solidFill>
              </a:rPr>
              <a:t>/e/</a:t>
            </a:r>
            <a:endParaRPr sz="4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549356"/>
            <a:ext cx="6629402" cy="3617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00" y="560025"/>
            <a:ext cx="6629402" cy="3503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